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9"/>
  </p:notesMasterIdLst>
  <p:sldIdLst>
    <p:sldId id="696" r:id="rId5"/>
    <p:sldId id="256" r:id="rId6"/>
    <p:sldId id="313" r:id="rId7"/>
    <p:sldId id="301" r:id="rId8"/>
    <p:sldId id="353" r:id="rId9"/>
    <p:sldId id="303" r:id="rId10"/>
    <p:sldId id="354" r:id="rId11"/>
    <p:sldId id="357" r:id="rId12"/>
    <p:sldId id="364" r:id="rId13"/>
    <p:sldId id="358" r:id="rId14"/>
    <p:sldId id="360" r:id="rId15"/>
    <p:sldId id="302" r:id="rId16"/>
    <p:sldId id="304" r:id="rId17"/>
    <p:sldId id="327" r:id="rId18"/>
    <p:sldId id="305" r:id="rId19"/>
    <p:sldId id="359" r:id="rId20"/>
    <p:sldId id="307" r:id="rId21"/>
    <p:sldId id="306" r:id="rId22"/>
    <p:sldId id="308" r:id="rId23"/>
    <p:sldId id="309" r:id="rId24"/>
    <p:sldId id="310" r:id="rId25"/>
    <p:sldId id="362" r:id="rId26"/>
    <p:sldId id="311" r:id="rId27"/>
    <p:sldId id="352" r:id="rId28"/>
    <p:sldId id="363" r:id="rId29"/>
    <p:sldId id="365" r:id="rId30"/>
    <p:sldId id="366" r:id="rId31"/>
    <p:sldId id="367" r:id="rId32"/>
    <p:sldId id="316" r:id="rId33"/>
    <p:sldId id="317" r:id="rId34"/>
    <p:sldId id="318" r:id="rId35"/>
    <p:sldId id="320" r:id="rId36"/>
    <p:sldId id="321" r:id="rId37"/>
    <p:sldId id="322" r:id="rId38"/>
    <p:sldId id="323" r:id="rId39"/>
    <p:sldId id="324" r:id="rId40"/>
    <p:sldId id="325" r:id="rId41"/>
    <p:sldId id="326" r:id="rId42"/>
    <p:sldId id="361" r:id="rId43"/>
    <p:sldId id="312" r:id="rId44"/>
    <p:sldId id="329" r:id="rId45"/>
    <p:sldId id="330" r:id="rId46"/>
    <p:sldId id="332" r:id="rId47"/>
    <p:sldId id="331" r:id="rId48"/>
    <p:sldId id="333" r:id="rId49"/>
    <p:sldId id="334" r:id="rId50"/>
    <p:sldId id="335" r:id="rId51"/>
    <p:sldId id="369" r:id="rId52"/>
    <p:sldId id="336" r:id="rId53"/>
    <p:sldId id="337" r:id="rId54"/>
    <p:sldId id="338" r:id="rId55"/>
    <p:sldId id="339" r:id="rId56"/>
    <p:sldId id="340" r:id="rId57"/>
    <p:sldId id="346" r:id="rId58"/>
    <p:sldId id="341" r:id="rId59"/>
    <p:sldId id="342" r:id="rId60"/>
    <p:sldId id="343" r:id="rId61"/>
    <p:sldId id="344" r:id="rId62"/>
    <p:sldId id="345" r:id="rId63"/>
    <p:sldId id="347" r:id="rId64"/>
    <p:sldId id="348" r:id="rId65"/>
    <p:sldId id="349" r:id="rId66"/>
    <p:sldId id="368" r:id="rId67"/>
    <p:sldId id="350"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EEDA23-6D75-C3C8-F60F-F2A78449B573}" name="Diallo, Mamadou Otto (CDC/DDPHSIS/CGH/DPDM)" initials="D(" userId="S::mod7@cdc.gov::6c6dc15e-bae4-40f3-ba79-df9982c3fc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5C03D-E5C6-4B80-A59D-642EB10F9161}" v="4" dt="2023-05-31T13:44:40.672"/>
    <p1510:client id="{7F753DA2-4B81-466B-9B73-E7B0582FF1B0}" v="133" dt="2023-05-31T13:41:43.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82" autoAdjust="0"/>
    <p:restoredTop sz="94777" autoAdjust="0"/>
  </p:normalViewPr>
  <p:slideViewPr>
    <p:cSldViewPr>
      <p:cViewPr varScale="1">
        <p:scale>
          <a:sx n="119" d="100"/>
          <a:sy n="119" d="100"/>
        </p:scale>
        <p:origin x="972" y="138"/>
      </p:cViewPr>
      <p:guideLst>
        <p:guide orient="horz" pos="2160"/>
        <p:guide pos="2880"/>
      </p:guideLst>
    </p:cSldViewPr>
  </p:slideViewPr>
  <p:outlineViewPr>
    <p:cViewPr>
      <p:scale>
        <a:sx n="33" d="100"/>
        <a:sy n="33" d="100"/>
      </p:scale>
      <p:origin x="0" y="-24000"/>
    </p:cViewPr>
    <p:sldLst>
      <p:sld r:id="rId1" collapse="1"/>
    </p:sldLst>
  </p:outlineViewPr>
  <p:notesTextViewPr>
    <p:cViewPr>
      <p:scale>
        <a:sx n="100" d="100"/>
        <a:sy n="100" d="100"/>
      </p:scale>
      <p:origin x="0" y="0"/>
    </p:cViewPr>
  </p:notesTextViewPr>
  <p:sorterViewPr>
    <p:cViewPr>
      <p:scale>
        <a:sx n="100" d="100"/>
        <a:sy n="100" d="100"/>
      </p:scale>
      <p:origin x="0" y="-1292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llo, Mamadou Otto (CDC/DDPHSIS/CGH/DPDM)" userId="S::mod7@cdc.gov::6c6dc15e-bae4-40f3-ba79-df9982c3fc9b" providerId="AD" clId="Web-{FD239C39-47B6-C8E8-88AC-E63437AC37E8}"/>
    <pc:docChg chg="mod modSld">
      <pc:chgData name="Diallo, Mamadou Otto (CDC/DDPHSIS/CGH/DPDM)" userId="S::mod7@cdc.gov::6c6dc15e-bae4-40f3-ba79-df9982c3fc9b" providerId="AD" clId="Web-{FD239C39-47B6-C8E8-88AC-E63437AC37E8}" dt="2023-05-03T21:42:15.331" v="42" actId="20577"/>
      <pc:docMkLst>
        <pc:docMk/>
      </pc:docMkLst>
      <pc:sldChg chg="modSp addCm modCm">
        <pc:chgData name="Diallo, Mamadou Otto (CDC/DDPHSIS/CGH/DPDM)" userId="S::mod7@cdc.gov::6c6dc15e-bae4-40f3-ba79-df9982c3fc9b" providerId="AD" clId="Web-{FD239C39-47B6-C8E8-88AC-E63437AC37E8}" dt="2023-05-03T21:32:48.908" v="40" actId="20577"/>
        <pc:sldMkLst>
          <pc:docMk/>
          <pc:sldMk cId="715946829" sldId="327"/>
        </pc:sldMkLst>
        <pc:spChg chg="mod">
          <ac:chgData name="Diallo, Mamadou Otto (CDC/DDPHSIS/CGH/DPDM)" userId="S::mod7@cdc.gov::6c6dc15e-bae4-40f3-ba79-df9982c3fc9b" providerId="AD" clId="Web-{FD239C39-47B6-C8E8-88AC-E63437AC37E8}" dt="2023-05-03T21:32:48.908" v="40" actId="20577"/>
          <ac:spMkLst>
            <pc:docMk/>
            <pc:sldMk cId="715946829" sldId="327"/>
            <ac:spMk id="3" creationId="{00000000-0000-0000-0000-000000000000}"/>
          </ac:spMkLst>
        </pc:spChg>
      </pc:sldChg>
      <pc:sldChg chg="modSp">
        <pc:chgData name="Diallo, Mamadou Otto (CDC/DDPHSIS/CGH/DPDM)" userId="S::mod7@cdc.gov::6c6dc15e-bae4-40f3-ba79-df9982c3fc9b" providerId="AD" clId="Web-{FD239C39-47B6-C8E8-88AC-E63437AC37E8}" dt="2023-05-03T21:42:15.331" v="42" actId="20577"/>
        <pc:sldMkLst>
          <pc:docMk/>
          <pc:sldMk cId="544671140" sldId="329"/>
        </pc:sldMkLst>
        <pc:spChg chg="mod">
          <ac:chgData name="Diallo, Mamadou Otto (CDC/DDPHSIS/CGH/DPDM)" userId="S::mod7@cdc.gov::6c6dc15e-bae4-40f3-ba79-df9982c3fc9b" providerId="AD" clId="Web-{FD239C39-47B6-C8E8-88AC-E63437AC37E8}" dt="2023-05-03T21:42:15.331" v="42" actId="20577"/>
          <ac:spMkLst>
            <pc:docMk/>
            <pc:sldMk cId="544671140" sldId="329"/>
            <ac:spMk id="3" creationId="{00000000-0000-0000-0000-000000000000}"/>
          </ac:spMkLst>
        </pc:spChg>
      </pc:sldChg>
      <pc:sldChg chg="modSp addCm">
        <pc:chgData name="Diallo, Mamadou Otto (CDC/DDPHSIS/CGH/DPDM)" userId="S::mod7@cdc.gov::6c6dc15e-bae4-40f3-ba79-df9982c3fc9b" providerId="AD" clId="Web-{FD239C39-47B6-C8E8-88AC-E63437AC37E8}" dt="2023-05-03T21:30:18.340" v="9" actId="14100"/>
        <pc:sldMkLst>
          <pc:docMk/>
          <pc:sldMk cId="2517682560" sldId="353"/>
        </pc:sldMkLst>
        <pc:spChg chg="mod">
          <ac:chgData name="Diallo, Mamadou Otto (CDC/DDPHSIS/CGH/DPDM)" userId="S::mod7@cdc.gov::6c6dc15e-bae4-40f3-ba79-df9982c3fc9b" providerId="AD" clId="Web-{FD239C39-47B6-C8E8-88AC-E63437AC37E8}" dt="2023-05-03T21:30:18.340" v="9" actId="14100"/>
          <ac:spMkLst>
            <pc:docMk/>
            <pc:sldMk cId="2517682560" sldId="353"/>
            <ac:spMk id="10243" creationId="{00000000-0000-0000-0000-000000000000}"/>
          </ac:spMkLst>
        </pc:spChg>
      </pc:sldChg>
    </pc:docChg>
  </pc:docChgLst>
  <pc:docChgLst>
    <pc:chgData name="Cavros, Irene (CDC/DDPHSIS/CGH/DPDM) (CTR)" userId="S::otc9@cdc.gov::8025cfc3-7854-4e57-954f-560443e17214" providerId="AD" clId="Web-{918C3961-AD1F-4863-89D1-9F8CD6DF897C}"/>
    <pc:docChg chg="modSld">
      <pc:chgData name="Cavros, Irene (CDC/DDPHSIS/CGH/DPDM) (CTR)" userId="S::otc9@cdc.gov::8025cfc3-7854-4e57-954f-560443e17214" providerId="AD" clId="Web-{918C3961-AD1F-4863-89D1-9F8CD6DF897C}" dt="2021-10-04T16:00:59.766" v="26" actId="20577"/>
      <pc:docMkLst>
        <pc:docMk/>
      </pc:docMkLst>
      <pc:sldChg chg="modNotes">
        <pc:chgData name="Cavros, Irene (CDC/DDPHSIS/CGH/DPDM) (CTR)" userId="S::otc9@cdc.gov::8025cfc3-7854-4e57-954f-560443e17214" providerId="AD" clId="Web-{918C3961-AD1F-4863-89D1-9F8CD6DF897C}" dt="2021-10-04T15:53:29.764" v="22"/>
        <pc:sldMkLst>
          <pc:docMk/>
          <pc:sldMk cId="2315000341" sldId="309"/>
        </pc:sldMkLst>
      </pc:sldChg>
      <pc:sldChg chg="modSp">
        <pc:chgData name="Cavros, Irene (CDC/DDPHSIS/CGH/DPDM) (CTR)" userId="S::otc9@cdc.gov::8025cfc3-7854-4e57-954f-560443e17214" providerId="AD" clId="Web-{918C3961-AD1F-4863-89D1-9F8CD6DF897C}" dt="2021-10-04T16:00:59.766" v="26" actId="20577"/>
        <pc:sldMkLst>
          <pc:docMk/>
          <pc:sldMk cId="588631354" sldId="348"/>
        </pc:sldMkLst>
        <pc:spChg chg="mod">
          <ac:chgData name="Cavros, Irene (CDC/DDPHSIS/CGH/DPDM) (CTR)" userId="S::otc9@cdc.gov::8025cfc3-7854-4e57-954f-560443e17214" providerId="AD" clId="Web-{918C3961-AD1F-4863-89D1-9F8CD6DF897C}" dt="2021-10-04T16:00:59.766" v="26" actId="20577"/>
          <ac:spMkLst>
            <pc:docMk/>
            <pc:sldMk cId="588631354" sldId="348"/>
            <ac:spMk id="3" creationId="{00000000-0000-0000-0000-000000000000}"/>
          </ac:spMkLst>
        </pc:spChg>
      </pc:sldChg>
      <pc:sldChg chg="modSp">
        <pc:chgData name="Cavros, Irene (CDC/DDPHSIS/CGH/DPDM) (CTR)" userId="S::otc9@cdc.gov::8025cfc3-7854-4e57-954f-560443e17214" providerId="AD" clId="Web-{918C3961-AD1F-4863-89D1-9F8CD6DF897C}" dt="2021-10-04T15:51:36.037" v="2" actId="20577"/>
        <pc:sldMkLst>
          <pc:docMk/>
          <pc:sldMk cId="1835569198" sldId="359"/>
        </pc:sldMkLst>
        <pc:spChg chg="mod">
          <ac:chgData name="Cavros, Irene (CDC/DDPHSIS/CGH/DPDM) (CTR)" userId="S::otc9@cdc.gov::8025cfc3-7854-4e57-954f-560443e17214" providerId="AD" clId="Web-{918C3961-AD1F-4863-89D1-9F8CD6DF897C}" dt="2021-10-04T15:51:36.037" v="2" actId="20577"/>
          <ac:spMkLst>
            <pc:docMk/>
            <pc:sldMk cId="1835569198" sldId="359"/>
            <ac:spMk id="2" creationId="{00000000-0000-0000-0000-000000000000}"/>
          </ac:spMkLst>
        </pc:spChg>
      </pc:sldChg>
    </pc:docChg>
  </pc:docChgLst>
  <pc:docChgLst>
    <pc:chgData name="Diallo, Mamadou Otto (CDC/DDPHSIS/CGH/DPDM)" userId="S::mod7@cdc.gov::6c6dc15e-bae4-40f3-ba79-df9982c3fc9b" providerId="AD" clId="Web-{4639E36D-D68A-69DD-3123-355FA791299A}"/>
    <pc:docChg chg="modSld">
      <pc:chgData name="Diallo, Mamadou Otto (CDC/DDPHSIS/CGH/DPDM)" userId="S::mod7@cdc.gov::6c6dc15e-bae4-40f3-ba79-df9982c3fc9b" providerId="AD" clId="Web-{4639E36D-D68A-69DD-3123-355FA791299A}" dt="2023-05-04T19:16:05.351" v="3"/>
      <pc:docMkLst>
        <pc:docMk/>
      </pc:docMkLst>
      <pc:sldChg chg="modSp delCm modCm">
        <pc:chgData name="Diallo, Mamadou Otto (CDC/DDPHSIS/CGH/DPDM)" userId="S::mod7@cdc.gov::6c6dc15e-bae4-40f3-ba79-df9982c3fc9b" providerId="AD" clId="Web-{4639E36D-D68A-69DD-3123-355FA791299A}" dt="2023-05-04T19:16:05.351" v="3"/>
        <pc:sldMkLst>
          <pc:docMk/>
          <pc:sldMk cId="2517682560" sldId="353"/>
        </pc:sldMkLst>
        <pc:spChg chg="mod">
          <ac:chgData name="Diallo, Mamadou Otto (CDC/DDPHSIS/CGH/DPDM)" userId="S::mod7@cdc.gov::6c6dc15e-bae4-40f3-ba79-df9982c3fc9b" providerId="AD" clId="Web-{4639E36D-D68A-69DD-3123-355FA791299A}" dt="2023-05-04T19:16:05.226" v="2" actId="20577"/>
          <ac:spMkLst>
            <pc:docMk/>
            <pc:sldMk cId="2517682560" sldId="353"/>
            <ac:spMk id="10243" creationId="{00000000-0000-0000-0000-000000000000}"/>
          </ac:spMkLst>
        </pc:spChg>
      </pc:sldChg>
    </pc:docChg>
  </pc:docChgLst>
  <pc:docChgLst>
    <pc:chgData name="Laird, Veronika (CDC/DDPHSIS/CGH/DPDM)" userId="bee3ec87-22be-4a16-91ac-71903f6a87e4" providerId="ADAL" clId="{5CC5C03D-E5C6-4B80-A59D-642EB10F9161}"/>
    <pc:docChg chg="modSld">
      <pc:chgData name="Laird, Veronika (CDC/DDPHSIS/CGH/DPDM)" userId="bee3ec87-22be-4a16-91ac-71903f6a87e4" providerId="ADAL" clId="{5CC5C03D-E5C6-4B80-A59D-642EB10F9161}" dt="2023-05-24T14:35:32.863" v="12" actId="207"/>
      <pc:docMkLst>
        <pc:docMk/>
      </pc:docMkLst>
      <pc:sldChg chg="modSp mod delCm">
        <pc:chgData name="Laird, Veronika (CDC/DDPHSIS/CGH/DPDM)" userId="bee3ec87-22be-4a16-91ac-71903f6a87e4" providerId="ADAL" clId="{5CC5C03D-E5C6-4B80-A59D-642EB10F9161}" dt="2023-05-24T14:35:32.863" v="12" actId="207"/>
        <pc:sldMkLst>
          <pc:docMk/>
          <pc:sldMk cId="715946829" sldId="327"/>
        </pc:sldMkLst>
        <pc:spChg chg="mod">
          <ac:chgData name="Laird, Veronika (CDC/DDPHSIS/CGH/DPDM)" userId="bee3ec87-22be-4a16-91ac-71903f6a87e4" providerId="ADAL" clId="{5CC5C03D-E5C6-4B80-A59D-642EB10F9161}" dt="2023-05-24T14:35:32.863" v="12" actId="207"/>
          <ac:spMkLst>
            <pc:docMk/>
            <pc:sldMk cId="715946829" sldId="327"/>
            <ac:spMk id="3" creationId="{00000000-0000-0000-0000-000000000000}"/>
          </ac:spMkLst>
        </pc:spChg>
      </pc:sldChg>
    </pc:docChg>
  </pc:docChgLst>
  <pc:docChgLst>
    <pc:chgData name="Laird, Veronika (CDC/DDPHSIS/CGH/DPDM)" userId="S::qqw0@cdc.gov::bee3ec87-22be-4a16-91ac-71903f6a87e4" providerId="AD" clId="Web-{7F753DA2-4B81-466B-9B73-E7B0582FF1B0}"/>
    <pc:docChg chg="modSld">
      <pc:chgData name="Laird, Veronika (CDC/DDPHSIS/CGH/DPDM)" userId="S::qqw0@cdc.gov::bee3ec87-22be-4a16-91ac-71903f6a87e4" providerId="AD" clId="Web-{7F753DA2-4B81-466B-9B73-E7B0582FF1B0}" dt="2023-05-31T13:41:42.880" v="80" actId="20577"/>
      <pc:docMkLst>
        <pc:docMk/>
      </pc:docMkLst>
      <pc:sldChg chg="addSp modSp">
        <pc:chgData name="Laird, Veronika (CDC/DDPHSIS/CGH/DPDM)" userId="S::qqw0@cdc.gov::bee3ec87-22be-4a16-91ac-71903f6a87e4" providerId="AD" clId="Web-{7F753DA2-4B81-466B-9B73-E7B0582FF1B0}" dt="2023-05-31T13:41:42.880" v="80" actId="20577"/>
        <pc:sldMkLst>
          <pc:docMk/>
          <pc:sldMk cId="2456568835" sldId="313"/>
        </pc:sldMkLst>
        <pc:spChg chg="add mod">
          <ac:chgData name="Laird, Veronika (CDC/DDPHSIS/CGH/DPDM)" userId="S::qqw0@cdc.gov::bee3ec87-22be-4a16-91ac-71903f6a87e4" providerId="AD" clId="Web-{7F753DA2-4B81-466B-9B73-E7B0582FF1B0}" dt="2023-05-31T13:41:05.098" v="71" actId="20577"/>
          <ac:spMkLst>
            <pc:docMk/>
            <pc:sldMk cId="2456568835" sldId="313"/>
            <ac:spMk id="2" creationId="{9F0BD9AD-610C-D215-D61C-FFB65E42DCF3}"/>
          </ac:spMkLst>
        </pc:spChg>
        <pc:spChg chg="mod">
          <ac:chgData name="Laird, Veronika (CDC/DDPHSIS/CGH/DPDM)" userId="S::qqw0@cdc.gov::bee3ec87-22be-4a16-91ac-71903f6a87e4" providerId="AD" clId="Web-{7F753DA2-4B81-466B-9B73-E7B0582FF1B0}" dt="2023-05-31T13:37:16" v="47" actId="14100"/>
          <ac:spMkLst>
            <pc:docMk/>
            <pc:sldMk cId="2456568835" sldId="313"/>
            <ac:spMk id="3" creationId="{00000000-0000-0000-0000-000000000000}"/>
          </ac:spMkLst>
        </pc:spChg>
        <pc:spChg chg="add mod">
          <ac:chgData name="Laird, Veronika (CDC/DDPHSIS/CGH/DPDM)" userId="S::qqw0@cdc.gov::bee3ec87-22be-4a16-91ac-71903f6a87e4" providerId="AD" clId="Web-{7F753DA2-4B81-466B-9B73-E7B0582FF1B0}" dt="2023-05-31T13:41:42.880" v="80" actId="20577"/>
          <ac:spMkLst>
            <pc:docMk/>
            <pc:sldMk cId="2456568835" sldId="313"/>
            <ac:spMk id="4" creationId="{DDE0C273-9FB8-732C-E2EB-1AA01B173BCB}"/>
          </ac:spMkLst>
        </pc:spChg>
        <pc:spChg chg="mod">
          <ac:chgData name="Laird, Veronika (CDC/DDPHSIS/CGH/DPDM)" userId="S::qqw0@cdc.gov::bee3ec87-22be-4a16-91ac-71903f6a87e4" providerId="AD" clId="Web-{7F753DA2-4B81-466B-9B73-E7B0582FF1B0}" dt="2023-05-31T13:27:21.817" v="2" actId="1076"/>
          <ac:spMkLst>
            <pc:docMk/>
            <pc:sldMk cId="2456568835" sldId="313"/>
            <ac:spMk id="6" creationId="{00000000-0000-0000-0000-000000000000}"/>
          </ac:spMkLst>
        </pc:spChg>
        <pc:spChg chg="mod">
          <ac:chgData name="Laird, Veronika (CDC/DDPHSIS/CGH/DPDM)" userId="S::qqw0@cdc.gov::bee3ec87-22be-4a16-91ac-71903f6a87e4" providerId="AD" clId="Web-{7F753DA2-4B81-466B-9B73-E7B0582FF1B0}" dt="2023-05-31T13:27:21.879" v="3" actId="1076"/>
          <ac:spMkLst>
            <pc:docMk/>
            <pc:sldMk cId="2456568835" sldId="313"/>
            <ac:spMk id="7" creationId="{00000000-0000-0000-0000-000000000000}"/>
          </ac:spMkLst>
        </pc:spChg>
        <pc:spChg chg="mod">
          <ac:chgData name="Laird, Veronika (CDC/DDPHSIS/CGH/DPDM)" userId="S::qqw0@cdc.gov::bee3ec87-22be-4a16-91ac-71903f6a87e4" providerId="AD" clId="Web-{7F753DA2-4B81-466B-9B73-E7B0582FF1B0}" dt="2023-05-31T13:27:21.926" v="4" actId="1076"/>
          <ac:spMkLst>
            <pc:docMk/>
            <pc:sldMk cId="2456568835" sldId="313"/>
            <ac:spMk id="8" creationId="{00000000-0000-0000-0000-000000000000}"/>
          </ac:spMkLst>
        </pc:spChg>
        <pc:spChg chg="mod">
          <ac:chgData name="Laird, Veronika (CDC/DDPHSIS/CGH/DPDM)" userId="S::qqw0@cdc.gov::bee3ec87-22be-4a16-91ac-71903f6a87e4" providerId="AD" clId="Web-{7F753DA2-4B81-466B-9B73-E7B0582FF1B0}" dt="2023-05-31T13:27:11.051" v="1" actId="1076"/>
          <ac:spMkLst>
            <pc:docMk/>
            <pc:sldMk cId="2456568835" sldId="313"/>
            <ac:spMk id="55298" creationId="{00000000-0000-0000-0000-000000000000}"/>
          </ac:spMkLst>
        </pc:spChg>
        <pc:graphicFrameChg chg="mod modGraphic">
          <ac:chgData name="Laird, Veronika (CDC/DDPHSIS/CGH/DPDM)" userId="S::qqw0@cdc.gov::bee3ec87-22be-4a16-91ac-71903f6a87e4" providerId="AD" clId="Web-{7F753DA2-4B81-466B-9B73-E7B0582FF1B0}" dt="2023-05-31T13:28:13.193" v="26"/>
          <ac:graphicFrameMkLst>
            <pc:docMk/>
            <pc:sldMk cId="2456568835" sldId="313"/>
            <ac:graphicFrameMk id="5"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3420B3-F06A-479B-AAFA-8164148C42C7}" type="datetimeFigureOut">
              <a:rPr lang="pt-BR" smtClean="0"/>
              <a:t>31/05/2023</a:t>
            </a:fld>
            <a:endParaRPr lang="pt-B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 </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20551-7D1C-43FD-A345-ACF677ACEF69}" type="slidenum">
              <a:rPr lang="pt-BR" smtClean="0"/>
              <a:t>‹#›</a:t>
            </a:fld>
            <a:endParaRPr lang="pt-BR"/>
          </a:p>
        </p:txBody>
      </p:sp>
    </p:spTree>
    <p:extLst>
      <p:ext uri="{BB962C8B-B14F-4D97-AF65-F5344CB8AC3E}">
        <p14:creationId xmlns:p14="http://schemas.microsoft.com/office/powerpoint/2010/main" val="330064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1313" y="533400"/>
            <a:ext cx="3695700" cy="2771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48A992-AF74-4396-BD12-BC96EF9D226F}" type="slidenum">
              <a:rPr lang="en-US" smtClean="0"/>
              <a:t>1</a:t>
            </a:fld>
            <a:endParaRPr lang="en-US"/>
          </a:p>
        </p:txBody>
      </p:sp>
    </p:spTree>
    <p:extLst>
      <p:ext uri="{BB962C8B-B14F-4D97-AF65-F5344CB8AC3E}">
        <p14:creationId xmlns:p14="http://schemas.microsoft.com/office/powerpoint/2010/main" val="294024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*Fay will add</a:t>
            </a:r>
          </a:p>
        </p:txBody>
      </p:sp>
      <p:sp>
        <p:nvSpPr>
          <p:cNvPr id="4" name="Slide Number Placeholder 3"/>
          <p:cNvSpPr>
            <a:spLocks noGrp="1"/>
          </p:cNvSpPr>
          <p:nvPr>
            <p:ph type="sldNum" sz="quarter" idx="5"/>
          </p:nvPr>
        </p:nvSpPr>
        <p:spPr/>
        <p:txBody>
          <a:bodyPr/>
          <a:lstStyle/>
          <a:p>
            <a:fld id="{A9A20551-7D1C-43FD-A345-ACF677ACEF69}" type="slidenum">
              <a:rPr lang="pt-BR" smtClean="0"/>
              <a:t>20</a:t>
            </a:fld>
            <a:endParaRPr lang="pt-BR"/>
          </a:p>
        </p:txBody>
      </p:sp>
    </p:spTree>
    <p:extLst>
      <p:ext uri="{BB962C8B-B14F-4D97-AF65-F5344CB8AC3E}">
        <p14:creationId xmlns:p14="http://schemas.microsoft.com/office/powerpoint/2010/main" val="154399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A9A20551-7D1C-43FD-A345-ACF677ACEF69}" type="slidenum">
              <a:rPr lang="pt-BR" smtClean="0"/>
              <a:t>23</a:t>
            </a:fld>
            <a:endParaRPr lang="pt-BR"/>
          </a:p>
        </p:txBody>
      </p:sp>
    </p:spTree>
    <p:extLst>
      <p:ext uri="{BB962C8B-B14F-4D97-AF65-F5344CB8AC3E}">
        <p14:creationId xmlns:p14="http://schemas.microsoft.com/office/powerpoint/2010/main" val="35550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A9A20551-7D1C-43FD-A345-ACF677ACEF69}" type="slidenum">
              <a:rPr lang="pt-BR" smtClean="0"/>
              <a:t>27</a:t>
            </a:fld>
            <a:endParaRPr lang="pt-BR"/>
          </a:p>
        </p:txBody>
      </p:sp>
    </p:spTree>
    <p:extLst>
      <p:ext uri="{BB962C8B-B14F-4D97-AF65-F5344CB8AC3E}">
        <p14:creationId xmlns:p14="http://schemas.microsoft.com/office/powerpoint/2010/main" val="116554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A9A20551-7D1C-43FD-A345-ACF677ACEF69}" type="slidenum">
              <a:rPr lang="pt-BR" smtClean="0"/>
              <a:t>28</a:t>
            </a:fld>
            <a:endParaRPr lang="pt-BR"/>
          </a:p>
        </p:txBody>
      </p:sp>
    </p:spTree>
    <p:extLst>
      <p:ext uri="{BB962C8B-B14F-4D97-AF65-F5344CB8AC3E}">
        <p14:creationId xmlns:p14="http://schemas.microsoft.com/office/powerpoint/2010/main" val="3308628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A9A20551-7D1C-43FD-A345-ACF677ACEF69}" type="slidenum">
              <a:rPr lang="pt-BR" smtClean="0"/>
              <a:t>53</a:t>
            </a:fld>
            <a:endParaRPr lang="pt-BR"/>
          </a:p>
        </p:txBody>
      </p:sp>
    </p:spTree>
    <p:extLst>
      <p:ext uri="{BB962C8B-B14F-4D97-AF65-F5344CB8AC3E}">
        <p14:creationId xmlns:p14="http://schemas.microsoft.com/office/powerpoint/2010/main" val="25840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mp"/><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wmf"/><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solidFill>
                  <a:srgbClr val="000000"/>
                </a:solidFill>
              </a:rPr>
              <a:t>Instructions for Presentation on Lab Procedures</a:t>
            </a:r>
          </a:p>
        </p:txBody>
      </p:sp>
      <p:sp>
        <p:nvSpPr>
          <p:cNvPr id="3" name="Content Placeholder 2"/>
          <p:cNvSpPr>
            <a:spLocks noGrp="1"/>
          </p:cNvSpPr>
          <p:nvPr>
            <p:ph idx="1"/>
          </p:nvPr>
        </p:nvSpPr>
        <p:spPr>
          <a:xfrm>
            <a:off x="457200" y="1524000"/>
            <a:ext cx="8229600" cy="4525963"/>
          </a:xfrm>
        </p:spPr>
        <p:txBody>
          <a:bodyPr/>
          <a:lstStyle/>
          <a:p>
            <a:endParaRPr lang="en-US" sz="2200" dirty="0">
              <a:solidFill>
                <a:srgbClr val="000000"/>
              </a:solidFill>
            </a:endParaRPr>
          </a:p>
          <a:p>
            <a:r>
              <a:rPr lang="en-US" sz="2200" dirty="0">
                <a:solidFill>
                  <a:srgbClr val="000000"/>
                </a:solidFill>
              </a:rPr>
              <a:t>Please use this slide deck from a TES training in Angola as a template for presenting on study laboratory procedures to your in-country TES team. </a:t>
            </a:r>
          </a:p>
          <a:p>
            <a:r>
              <a:rPr lang="en-US" sz="2200" dirty="0">
                <a:solidFill>
                  <a:srgbClr val="000000"/>
                </a:solidFill>
              </a:rPr>
              <a:t>There are additional instructions in the notes for each slide. </a:t>
            </a:r>
          </a:p>
        </p:txBody>
      </p:sp>
    </p:spTree>
    <p:extLst>
      <p:ext uri="{BB962C8B-B14F-4D97-AF65-F5344CB8AC3E}">
        <p14:creationId xmlns:p14="http://schemas.microsoft.com/office/powerpoint/2010/main" val="1237385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pt-PT" sz="4000" b="1" dirty="0" err="1"/>
              <a:t>Finger</a:t>
            </a:r>
            <a:r>
              <a:rPr lang="pt-PT" sz="4000" b="1" dirty="0"/>
              <a:t> </a:t>
            </a:r>
            <a:r>
              <a:rPr lang="pt-PT" sz="4000" b="1" dirty="0" err="1"/>
              <a:t>Prick</a:t>
            </a:r>
            <a:endParaRPr lang="pt-PT" sz="4000" b="1" dirty="0"/>
          </a:p>
        </p:txBody>
      </p:sp>
      <p:sp>
        <p:nvSpPr>
          <p:cNvPr id="10243" name="Rectangle 3"/>
          <p:cNvSpPr>
            <a:spLocks noGrp="1" noChangeArrowheads="1"/>
          </p:cNvSpPr>
          <p:nvPr>
            <p:ph type="body" idx="1"/>
          </p:nvPr>
        </p:nvSpPr>
        <p:spPr/>
        <p:txBody>
          <a:bodyPr/>
          <a:lstStyle/>
          <a:p>
            <a:pPr marL="0" indent="0" eaLnBrk="1" hangingPunct="1">
              <a:buNone/>
            </a:pPr>
            <a:r>
              <a:rPr lang="pt-PT" dirty="0"/>
              <a:t>10. Prepare the filter paper</a:t>
            </a:r>
          </a:p>
        </p:txBody>
      </p:sp>
      <p:pic>
        <p:nvPicPr>
          <p:cNvPr id="5" name="Content Placeholder 3"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18232" y="2819400"/>
            <a:ext cx="4107536" cy="2682472"/>
          </a:xfrm>
          <a:prstGeom prst="rect">
            <a:avLst/>
          </a:prstGeom>
        </p:spPr>
      </p:pic>
    </p:spTree>
    <p:extLst>
      <p:ext uri="{BB962C8B-B14F-4D97-AF65-F5344CB8AC3E}">
        <p14:creationId xmlns:p14="http://schemas.microsoft.com/office/powerpoint/2010/main" val="2922093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b="1" dirty="0" err="1"/>
              <a:t>Finger</a:t>
            </a:r>
            <a:r>
              <a:rPr lang="pt-PT" b="1" dirty="0"/>
              <a:t> </a:t>
            </a:r>
            <a:r>
              <a:rPr lang="pt-PT" b="1" dirty="0" err="1"/>
              <a:t>Prick</a:t>
            </a:r>
            <a:endParaRPr lang="pt-BR" dirty="0"/>
          </a:p>
        </p:txBody>
      </p:sp>
      <p:sp>
        <p:nvSpPr>
          <p:cNvPr id="3" name="Content Placeholder 2"/>
          <p:cNvSpPr>
            <a:spLocks noGrp="1"/>
          </p:cNvSpPr>
          <p:nvPr>
            <p:ph idx="1"/>
          </p:nvPr>
        </p:nvSpPr>
        <p:spPr>
          <a:xfrm>
            <a:off x="180975" y="1600200"/>
            <a:ext cx="8534400" cy="4525963"/>
          </a:xfrm>
        </p:spPr>
        <p:txBody>
          <a:bodyPr/>
          <a:lstStyle/>
          <a:p>
            <a:pPr marL="0" indent="0">
              <a:buNone/>
            </a:pPr>
            <a:r>
              <a:rPr lang="pt-BR" dirty="0"/>
              <a:t>Put lancets in the sharps box and other material in the infectious waste</a:t>
            </a:r>
          </a:p>
        </p:txBody>
      </p:sp>
      <p:pic>
        <p:nvPicPr>
          <p:cNvPr id="4" name="Picture 3"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0" y="4191000"/>
            <a:ext cx="2895600" cy="1027875"/>
          </a:xfrm>
          <a:prstGeom prst="rect">
            <a:avLst/>
          </a:prstGeom>
        </p:spPr>
      </p:pic>
      <p:pic>
        <p:nvPicPr>
          <p:cNvPr id="5" name="Picture 4"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57800" y="2971800"/>
            <a:ext cx="2133600" cy="2985168"/>
          </a:xfrm>
          <a:prstGeom prst="rect">
            <a:avLst/>
          </a:prstGeom>
        </p:spPr>
      </p:pic>
    </p:spTree>
    <p:extLst>
      <p:ext uri="{BB962C8B-B14F-4D97-AF65-F5344CB8AC3E}">
        <p14:creationId xmlns:p14="http://schemas.microsoft.com/office/powerpoint/2010/main" val="7856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38600"/>
            <a:ext cx="8229600" cy="1143000"/>
          </a:xfrm>
        </p:spPr>
        <p:txBody>
          <a:bodyPr>
            <a:normAutofit/>
          </a:bodyPr>
          <a:lstStyle/>
          <a:p>
            <a:r>
              <a:rPr lang="pt-BR" sz="6600" dirty="0"/>
              <a:t>1: Microscopy </a:t>
            </a:r>
            <a:endParaRPr lang="fr-FR" sz="6600" dirty="0"/>
          </a:p>
        </p:txBody>
      </p:sp>
      <p:pic>
        <p:nvPicPr>
          <p:cNvPr id="5" name="Picture 4"/>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086100" y="762000"/>
            <a:ext cx="2971800" cy="2985067"/>
          </a:xfrm>
          <a:prstGeom prst="rect">
            <a:avLst/>
          </a:prstGeom>
        </p:spPr>
      </p:pic>
    </p:spTree>
    <p:extLst>
      <p:ext uri="{BB962C8B-B14F-4D97-AF65-F5344CB8AC3E}">
        <p14:creationId xmlns:p14="http://schemas.microsoft.com/office/powerpoint/2010/main" val="291732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95288" y="228600"/>
            <a:ext cx="8291512" cy="1524000"/>
          </a:xfrm>
        </p:spPr>
        <p:txBody>
          <a:bodyPr/>
          <a:lstStyle/>
          <a:p>
            <a:pPr>
              <a:defRPr/>
            </a:pPr>
            <a:r>
              <a:rPr lang="pt-PT" sz="3600" b="1" dirty="0"/>
              <a:t>Slide Preparation </a:t>
            </a:r>
            <a:endParaRPr lang="pt-PT" sz="4000" b="1"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55506" y="1943854"/>
            <a:ext cx="3832988" cy="2998866"/>
          </a:xfrm>
        </p:spPr>
      </p:pic>
      <p:sp>
        <p:nvSpPr>
          <p:cNvPr id="5" name="Rectangle 4"/>
          <p:cNvSpPr/>
          <p:nvPr/>
        </p:nvSpPr>
        <p:spPr>
          <a:xfrm>
            <a:off x="2809979" y="5105399"/>
            <a:ext cx="3524042" cy="461665"/>
          </a:xfrm>
          <a:prstGeom prst="rect">
            <a:avLst/>
          </a:prstGeom>
        </p:spPr>
        <p:txBody>
          <a:bodyPr wrap="none">
            <a:spAutoFit/>
          </a:bodyPr>
          <a:lstStyle/>
          <a:p>
            <a:r>
              <a:rPr lang="pt-PT" sz="2400" b="1" dirty="0">
                <a:latin typeface="+mj-lt"/>
              </a:rPr>
              <a:t>(thick drop and smear)</a:t>
            </a:r>
            <a:endParaRPr lang="pt-BR" sz="2400" dirty="0">
              <a:latin typeface="+mj-lt"/>
            </a:endParaRPr>
          </a:p>
        </p:txBody>
      </p:sp>
    </p:spTree>
    <p:extLst>
      <p:ext uri="{BB962C8B-B14F-4D97-AF65-F5344CB8AC3E}">
        <p14:creationId xmlns:p14="http://schemas.microsoft.com/office/powerpoint/2010/main" val="339856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0F91B-5D84-6C4F-ACA9-043317E06803}"/>
              </a:ext>
            </a:extLst>
          </p:cNvPr>
          <p:cNvPicPr>
            <a:picLocks noChangeAspect="1"/>
          </p:cNvPicPr>
          <p:nvPr/>
        </p:nvPicPr>
        <p:blipFill>
          <a:blip r:embed="rId2"/>
          <a:stretch>
            <a:fillRect/>
          </a:stretch>
        </p:blipFill>
        <p:spPr>
          <a:xfrm>
            <a:off x="4199910" y="3866057"/>
            <a:ext cx="3898900" cy="2260600"/>
          </a:xfrm>
          <a:prstGeom prst="rect">
            <a:avLst/>
          </a:prstGeom>
        </p:spPr>
      </p:pic>
      <p:sp>
        <p:nvSpPr>
          <p:cNvPr id="2" name="Title 1"/>
          <p:cNvSpPr>
            <a:spLocks noGrp="1"/>
          </p:cNvSpPr>
          <p:nvPr>
            <p:ph type="title"/>
          </p:nvPr>
        </p:nvSpPr>
        <p:spPr/>
        <p:txBody>
          <a:bodyPr/>
          <a:lstStyle/>
          <a:p>
            <a:r>
              <a:rPr lang="pt-BR" dirty="0"/>
              <a:t>Labelling - Documentation </a:t>
            </a:r>
            <a:endParaRPr lang="fr-FR" dirty="0"/>
          </a:p>
        </p:txBody>
      </p:sp>
      <p:sp>
        <p:nvSpPr>
          <p:cNvPr id="3" name="Content Placeholder 2"/>
          <p:cNvSpPr>
            <a:spLocks noGrp="1"/>
          </p:cNvSpPr>
          <p:nvPr>
            <p:ph idx="1"/>
          </p:nvPr>
        </p:nvSpPr>
        <p:spPr/>
        <p:txBody>
          <a:bodyPr vert="horz" lIns="91440" tIns="45720" rIns="91440" bIns="45720" rtlCol="0" anchor="t">
            <a:normAutofit/>
          </a:bodyPr>
          <a:lstStyle/>
          <a:p>
            <a:r>
              <a:rPr lang="pt-BR" dirty="0"/>
              <a:t>Each slide should receive a label, corresponding to the patient ID number</a:t>
            </a:r>
            <a:endParaRPr lang="fr-FR" dirty="0" err="1">
              <a:cs typeface="Calibri"/>
            </a:endParaRPr>
          </a:p>
        </p:txBody>
      </p:sp>
      <p:sp>
        <p:nvSpPr>
          <p:cNvPr id="5" name="Rounded Rectangle 4"/>
          <p:cNvSpPr/>
          <p:nvPr/>
        </p:nvSpPr>
        <p:spPr>
          <a:xfrm>
            <a:off x="1752600" y="2819400"/>
            <a:ext cx="1905000" cy="954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BR" sz="2400" b="1" dirty="0"/>
              <a:t>ZZ19-201-D1</a:t>
            </a:r>
          </a:p>
          <a:p>
            <a:pPr algn="ctr"/>
            <a:endParaRPr lang="pt-BR" sz="1100" b="1" dirty="0"/>
          </a:p>
          <a:p>
            <a:pPr algn="ctr"/>
            <a:endParaRPr lang="en-US" b="1" dirty="0"/>
          </a:p>
        </p:txBody>
      </p:sp>
      <p:cxnSp>
        <p:nvCxnSpPr>
          <p:cNvPr id="6" name="Straight Arrow Connector 5"/>
          <p:cNvCxnSpPr/>
          <p:nvPr/>
        </p:nvCxnSpPr>
        <p:spPr>
          <a:xfrm>
            <a:off x="3419475" y="3774120"/>
            <a:ext cx="990600" cy="68995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946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defRPr/>
            </a:pPr>
            <a:r>
              <a:rPr lang="pt-PT" sz="3600" b="1" dirty="0"/>
              <a:t>Slide </a:t>
            </a:r>
            <a:r>
              <a:rPr lang="pt-PT" sz="3600" b="1" dirty="0" err="1"/>
              <a:t>Identification</a:t>
            </a:r>
            <a:endParaRPr lang="pt-PT" sz="3600" b="1" dirty="0"/>
          </a:p>
        </p:txBody>
      </p:sp>
      <p:sp>
        <p:nvSpPr>
          <p:cNvPr id="12291" name="Rectangle 3"/>
          <p:cNvSpPr>
            <a:spLocks noGrp="1" noChangeArrowheads="1"/>
          </p:cNvSpPr>
          <p:nvPr>
            <p:ph type="body" idx="1"/>
          </p:nvPr>
        </p:nvSpPr>
        <p:spPr>
          <a:xfrm>
            <a:off x="684213" y="1916113"/>
            <a:ext cx="7772400" cy="4114800"/>
          </a:xfrm>
        </p:spPr>
        <p:txBody>
          <a:bodyPr/>
          <a:lstStyle/>
          <a:p>
            <a:pPr eaLnBrk="1" hangingPunct="1"/>
            <a:r>
              <a:rPr lang="pt-PT" sz="2800" dirty="0"/>
              <a:t>Card No., (Number that corresponds to </a:t>
            </a:r>
            <a:r>
              <a:rPr lang="pt-PT" sz="2800" dirty="0" err="1"/>
              <a:t>the</a:t>
            </a:r>
            <a:r>
              <a:rPr lang="pt-PT" sz="2800" dirty="0"/>
              <a:t> </a:t>
            </a:r>
            <a:r>
              <a:rPr lang="pt-PT" sz="2800" dirty="0" err="1"/>
              <a:t>patient’s</a:t>
            </a:r>
            <a:r>
              <a:rPr lang="pt-PT" sz="2800" dirty="0"/>
              <a:t> </a:t>
            </a:r>
            <a:r>
              <a:rPr lang="pt-PT" sz="2800" dirty="0" err="1"/>
              <a:t>study</a:t>
            </a:r>
            <a:r>
              <a:rPr lang="pt-PT" sz="2800" dirty="0"/>
              <a:t> ID </a:t>
            </a:r>
            <a:r>
              <a:rPr lang="pt-PT" sz="2800" dirty="0" err="1"/>
              <a:t>card</a:t>
            </a:r>
            <a:r>
              <a:rPr lang="pt-PT" sz="2800" dirty="0"/>
              <a:t>) </a:t>
            </a:r>
          </a:p>
          <a:p>
            <a:pPr eaLnBrk="1" hangingPunct="1"/>
            <a:r>
              <a:rPr lang="pt-PT" sz="2800" dirty="0"/>
              <a:t>Province and local code </a:t>
            </a:r>
          </a:p>
          <a:p>
            <a:pPr eaLnBrk="1" hangingPunct="1"/>
            <a:r>
              <a:rPr lang="pt-PT" sz="2800" dirty="0"/>
              <a:t>The respective day (D0)</a:t>
            </a:r>
          </a:p>
          <a:p>
            <a:pPr eaLnBrk="1" hangingPunct="1"/>
            <a:r>
              <a:rPr lang="pt-PT" sz="2800" dirty="0"/>
              <a:t>The date on which the sample was taken</a:t>
            </a:r>
          </a:p>
        </p:txBody>
      </p:sp>
      <p:sp>
        <p:nvSpPr>
          <p:cNvPr id="12292" name="Line 5"/>
          <p:cNvSpPr>
            <a:spLocks noChangeShapeType="1"/>
          </p:cNvSpPr>
          <p:nvPr/>
        </p:nvSpPr>
        <p:spPr bwMode="auto">
          <a:xfrm>
            <a:off x="1042988" y="242093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spTree>
    <p:extLst>
      <p:ext uri="{BB962C8B-B14F-4D97-AF65-F5344CB8AC3E}">
        <p14:creationId xmlns:p14="http://schemas.microsoft.com/office/powerpoint/2010/main" val="835174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b="1" dirty="0"/>
              <a:t>Slide </a:t>
            </a:r>
            <a:r>
              <a:rPr lang="pt-PT" b="1" dirty="0" err="1"/>
              <a:t>Preparation</a:t>
            </a:r>
            <a:r>
              <a:rPr lang="pt-PT" b="1" dirty="0"/>
              <a:t> </a:t>
            </a:r>
            <a:endParaRPr lang="pt-BR" dirty="0"/>
          </a:p>
        </p:txBody>
      </p:sp>
      <p:pic>
        <p:nvPicPr>
          <p:cNvPr id="4" name="Content Placeholder 3" descr="Screen Clipping"/>
          <p:cNvPicPr>
            <a:picLocks noGrp="1"/>
          </p:cNvPicPr>
          <p:nvPr>
            <p:ph idx="1"/>
          </p:nvPr>
        </p:nvPicPr>
        <p:blipFill>
          <a:blip r:embed="rId2">
            <a:extLst>
              <a:ext uri="{28A0092B-C50C-407E-A947-70E740481C1C}">
                <a14:useLocalDpi xmlns:a14="http://schemas.microsoft.com/office/drawing/2010/main"/>
              </a:ext>
            </a:extLst>
          </a:blip>
          <a:stretch>
            <a:fillRect/>
          </a:stretch>
        </p:blipFill>
        <p:spPr>
          <a:xfrm>
            <a:off x="304800" y="2209800"/>
            <a:ext cx="2743200" cy="27432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descr="Screen Clipping"/>
          <p:cNvPicPr>
            <a:picLocks/>
          </p:cNvPicPr>
          <p:nvPr/>
        </p:nvPicPr>
        <p:blipFill>
          <a:blip r:embed="rId3" cstate="email">
            <a:extLst>
              <a:ext uri="{28A0092B-C50C-407E-A947-70E740481C1C}">
                <a14:useLocalDpi xmlns:a14="http://schemas.microsoft.com/office/drawing/2010/main"/>
              </a:ext>
            </a:extLst>
          </a:blip>
          <a:stretch>
            <a:fillRect/>
          </a:stretch>
        </p:blipFill>
        <p:spPr>
          <a:xfrm>
            <a:off x="3200400" y="2209800"/>
            <a:ext cx="2743200" cy="27432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descr="Screen Clipping"/>
          <p:cNvPicPr>
            <a:picLocks/>
          </p:cNvPicPr>
          <p:nvPr/>
        </p:nvPicPr>
        <p:blipFill>
          <a:blip r:embed="rId4" cstate="email">
            <a:extLst>
              <a:ext uri="{28A0092B-C50C-407E-A947-70E740481C1C}">
                <a14:useLocalDpi xmlns:a14="http://schemas.microsoft.com/office/drawing/2010/main"/>
              </a:ext>
            </a:extLst>
          </a:blip>
          <a:stretch>
            <a:fillRect/>
          </a:stretch>
        </p:blipFill>
        <p:spPr>
          <a:xfrm>
            <a:off x="6096000" y="2209800"/>
            <a:ext cx="2743200" cy="27432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3556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fontScale="90000"/>
          </a:bodyPr>
          <a:lstStyle/>
          <a:p>
            <a:pPr>
              <a:defRPr/>
            </a:pPr>
            <a:r>
              <a:rPr lang="es-419" sz="4000" b="1" dirty="0" err="1"/>
              <a:t> Preparation of </a:t>
            </a:r>
            <a:r>
              <a:rPr lang="pt-PT" sz="4000" b="1" dirty="0"/>
              <a:t>Giemsa </a:t>
            </a:r>
            <a:r>
              <a:rPr lang="es-419" sz="4000" b="1" dirty="0"/>
              <a:t>stain </a:t>
            </a:r>
            <a:br>
              <a:rPr lang="pt-PT" sz="4000" b="1" dirty="0"/>
            </a:br>
            <a:r>
              <a:rPr lang="pt-PT" sz="3100" b="1" dirty="0"/>
              <a:t>10% or 3%</a:t>
            </a:r>
          </a:p>
        </p:txBody>
      </p:sp>
      <p:sp>
        <p:nvSpPr>
          <p:cNvPr id="14339" name="Rectangle 3"/>
          <p:cNvSpPr>
            <a:spLocks noGrp="1" noChangeArrowheads="1"/>
          </p:cNvSpPr>
          <p:nvPr>
            <p:ph type="body" idx="1"/>
          </p:nvPr>
        </p:nvSpPr>
        <p:spPr>
          <a:xfrm>
            <a:off x="457200" y="1828800"/>
            <a:ext cx="8229600" cy="4525963"/>
          </a:xfrm>
        </p:spPr>
        <p:txBody>
          <a:bodyPr/>
          <a:lstStyle/>
          <a:p>
            <a:pPr eaLnBrk="1" hangingPunct="1">
              <a:lnSpc>
                <a:spcPct val="90000"/>
              </a:lnSpc>
            </a:pPr>
            <a:r>
              <a:rPr lang="pt-PT" sz="2800" dirty="0"/>
              <a:t>Giemsa stain should be prepared (diluted) every day</a:t>
            </a:r>
          </a:p>
          <a:p>
            <a:pPr lvl="1">
              <a:lnSpc>
                <a:spcPct val="90000"/>
              </a:lnSpc>
            </a:pPr>
            <a:r>
              <a:rPr lang="pt-PT" sz="2400" dirty="0"/>
              <a:t>rest 30-60 mins before use </a:t>
            </a:r>
            <a:endParaRPr lang="pt-PT" sz="2400" b="1" dirty="0"/>
          </a:p>
          <a:p>
            <a:pPr eaLnBrk="1" hangingPunct="1">
              <a:lnSpc>
                <a:spcPct val="90000"/>
              </a:lnSpc>
            </a:pPr>
            <a:r>
              <a:rPr lang="pt-PT" sz="2800" dirty="0"/>
              <a:t>Dilute 10 cc or 3 cc of concentrated giemsa in a beaker</a:t>
            </a:r>
          </a:p>
          <a:p>
            <a:pPr>
              <a:lnSpc>
                <a:spcPct val="90000"/>
              </a:lnSpc>
            </a:pPr>
            <a:r>
              <a:rPr lang="pt-PT" sz="2800" dirty="0"/>
              <a:t>Add 90 or 97 cc of buffered water with pH = 7,2 </a:t>
            </a:r>
          </a:p>
        </p:txBody>
      </p:sp>
    </p:spTree>
    <p:extLst>
      <p:ext uri="{BB962C8B-B14F-4D97-AF65-F5344CB8AC3E}">
        <p14:creationId xmlns:p14="http://schemas.microsoft.com/office/powerpoint/2010/main" val="2082337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pt-PT" b="1" dirty="0" err="1"/>
              <a:t>Preparing</a:t>
            </a:r>
            <a:r>
              <a:rPr lang="pt-PT" b="1" dirty="0"/>
              <a:t> </a:t>
            </a:r>
            <a:r>
              <a:rPr lang="pt-PT" b="1" dirty="0" err="1"/>
              <a:t>the</a:t>
            </a:r>
            <a:r>
              <a:rPr lang="pt-PT" b="1" dirty="0"/>
              <a:t> slide</a:t>
            </a:r>
          </a:p>
        </p:txBody>
      </p:sp>
      <p:sp>
        <p:nvSpPr>
          <p:cNvPr id="13315" name="Rectangle 3"/>
          <p:cNvSpPr>
            <a:spLocks noGrp="1" noChangeArrowheads="1"/>
          </p:cNvSpPr>
          <p:nvPr>
            <p:ph type="body" idx="1"/>
          </p:nvPr>
        </p:nvSpPr>
        <p:spPr/>
        <p:txBody>
          <a:bodyPr/>
          <a:lstStyle/>
          <a:p>
            <a:pPr eaLnBrk="1" hangingPunct="1"/>
            <a:r>
              <a:rPr lang="pt-PT" sz="3600" dirty="0"/>
              <a:t>Dip the slide quickly in methyl alcohol and leave to dry</a:t>
            </a:r>
          </a:p>
          <a:p>
            <a:r>
              <a:rPr lang="pt-PT" sz="3600" dirty="0"/>
              <a:t>Place Giemsa stain on the slides</a:t>
            </a:r>
          </a:p>
          <a:p>
            <a:r>
              <a:rPr lang="pt-PT" sz="3600" dirty="0"/>
              <a:t>Leave the preparations in contact with the dye for 15-30 min   </a:t>
            </a:r>
          </a:p>
          <a:p>
            <a:pPr eaLnBrk="1" hangingPunct="1"/>
            <a:endParaRPr lang="pt-PT" sz="3600" dirty="0"/>
          </a:p>
        </p:txBody>
      </p:sp>
    </p:spTree>
    <p:extLst>
      <p:ext uri="{BB962C8B-B14F-4D97-AF65-F5344CB8AC3E}">
        <p14:creationId xmlns:p14="http://schemas.microsoft.com/office/powerpoint/2010/main" val="7315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pt-PT"/>
              <a:t>Stained Slides</a:t>
            </a:r>
          </a:p>
        </p:txBody>
      </p:sp>
      <p:pic>
        <p:nvPicPr>
          <p:cNvPr id="15363" name="Picture 4"/>
          <p:cNvPicPr>
            <a:picLocks noGrp="1" noChangeAspect="1" noChangeArrowheads="1"/>
          </p:cNvPicPr>
          <p:nvPr>
            <p:ph type="body" idx="1"/>
          </p:nvPr>
        </p:nvPicPr>
        <p:blipFill rotWithShape="1">
          <a:blip r:embed="rId2" cstate="email">
            <a:extLst>
              <a:ext uri="{28A0092B-C50C-407E-A947-70E740481C1C}">
                <a14:useLocalDpi xmlns:a14="http://schemas.microsoft.com/office/drawing/2010/main"/>
              </a:ext>
            </a:extLst>
          </a:blip>
          <a:srcRect/>
          <a:stretch/>
        </p:blipFill>
        <p:spPr>
          <a:xfrm>
            <a:off x="2209800" y="2133600"/>
            <a:ext cx="4562475" cy="3276600"/>
          </a:xfrm>
          <a:noFill/>
        </p:spPr>
      </p:pic>
    </p:spTree>
    <p:extLst>
      <p:ext uri="{BB962C8B-B14F-4D97-AF65-F5344CB8AC3E}">
        <p14:creationId xmlns:p14="http://schemas.microsoft.com/office/powerpoint/2010/main" val="28368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b="1" dirty="0" err="1"/>
              <a:t>Procedures</a:t>
            </a:r>
            <a:br>
              <a:rPr lang="en-US" dirty="0"/>
            </a:br>
            <a:r>
              <a:rPr lang="pt-BR" dirty="0"/>
              <a:t>Laboratory </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pt-PT" b="1" dirty="0"/>
              <a:t>Reading</a:t>
            </a:r>
          </a:p>
        </p:txBody>
      </p:sp>
      <p:sp>
        <p:nvSpPr>
          <p:cNvPr id="16387" name="Rectangle 3"/>
          <p:cNvSpPr>
            <a:spLocks noGrp="1" noChangeArrowheads="1"/>
          </p:cNvSpPr>
          <p:nvPr>
            <p:ph type="body" idx="1"/>
          </p:nvPr>
        </p:nvSpPr>
        <p:spPr/>
        <p:txBody>
          <a:bodyPr/>
          <a:lstStyle/>
          <a:p>
            <a:pPr eaLnBrk="1" hangingPunct="1"/>
            <a:r>
              <a:rPr lang="pt-PT" sz="2800" dirty="0" err="1"/>
              <a:t>Microscope</a:t>
            </a:r>
            <a:r>
              <a:rPr lang="pt-PT" sz="2800" dirty="0"/>
              <a:t> with immersion lens </a:t>
            </a:r>
            <a:r>
              <a:rPr lang="pt-PT" sz="2800" dirty="0" err="1"/>
              <a:t>using</a:t>
            </a:r>
            <a:r>
              <a:rPr lang="pt-PT" sz="2800" dirty="0"/>
              <a:t> </a:t>
            </a:r>
            <a:r>
              <a:rPr lang="pt-PT" sz="2800" dirty="0" err="1"/>
              <a:t>immersion</a:t>
            </a:r>
            <a:r>
              <a:rPr lang="pt-PT" sz="2800" dirty="0"/>
              <a:t> </a:t>
            </a:r>
            <a:r>
              <a:rPr lang="pt-PT" sz="2800" dirty="0" err="1"/>
              <a:t>oil</a:t>
            </a:r>
            <a:r>
              <a:rPr lang="pt-PT" sz="2800" dirty="0"/>
              <a:t>.</a:t>
            </a:r>
          </a:p>
          <a:p>
            <a:pPr eaLnBrk="1" hangingPunct="1"/>
            <a:r>
              <a:rPr lang="pt-PT" sz="2800" dirty="0"/>
              <a:t>Look for:</a:t>
            </a:r>
          </a:p>
          <a:p>
            <a:pPr lvl="1"/>
            <a:r>
              <a:rPr lang="pt-PT" sz="2400" dirty="0" err="1"/>
              <a:t>Ringed</a:t>
            </a:r>
            <a:r>
              <a:rPr lang="pt-PT" sz="2400" dirty="0"/>
              <a:t> </a:t>
            </a:r>
            <a:r>
              <a:rPr lang="pt-PT" sz="2400" dirty="0" err="1"/>
              <a:t>forms</a:t>
            </a:r>
            <a:r>
              <a:rPr lang="pt-PT" sz="2400" dirty="0"/>
              <a:t> (trophozoites)</a:t>
            </a:r>
          </a:p>
          <a:p>
            <a:pPr lvl="1"/>
            <a:r>
              <a:rPr lang="pt-PT" sz="2400" dirty="0"/>
              <a:t>gametocytes with red nucleus or chromatin</a:t>
            </a:r>
          </a:p>
          <a:p>
            <a:pPr lvl="1"/>
            <a:r>
              <a:rPr lang="pt-PT" sz="2400" dirty="0"/>
              <a:t>blue cytoplasm</a:t>
            </a:r>
          </a:p>
        </p:txBody>
      </p:sp>
    </p:spTree>
    <p:extLst>
      <p:ext uri="{BB962C8B-B14F-4D97-AF65-F5344CB8AC3E}">
        <p14:creationId xmlns:p14="http://schemas.microsoft.com/office/powerpoint/2010/main" val="2315000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pt-PT" b="1"/>
              <a:t>Parasite count</a:t>
            </a:r>
          </a:p>
        </p:txBody>
      </p:sp>
      <p:sp>
        <p:nvSpPr>
          <p:cNvPr id="17411" name="Rectangle 3"/>
          <p:cNvSpPr>
            <a:spLocks noGrp="1" noChangeArrowheads="1"/>
          </p:cNvSpPr>
          <p:nvPr>
            <p:ph type="body" idx="1"/>
          </p:nvPr>
        </p:nvSpPr>
        <p:spPr/>
        <p:txBody>
          <a:bodyPr>
            <a:normAutofit/>
          </a:bodyPr>
          <a:lstStyle/>
          <a:p>
            <a:r>
              <a:rPr lang="pt-PT" sz="2800" dirty="0"/>
              <a:t>The parasite count should be done from one end of the drop to the other. </a:t>
            </a: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13263" y="3048000"/>
            <a:ext cx="3517474" cy="1249762"/>
          </a:xfrm>
          <a:prstGeom prst="rect">
            <a:avLst/>
          </a:prstGeom>
        </p:spPr>
      </p:pic>
      <p:pic>
        <p:nvPicPr>
          <p:cNvPr id="3" name="Picture 2" descr="Screen Clippi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1861" y="4572000"/>
            <a:ext cx="3220278" cy="1143000"/>
          </a:xfrm>
          <a:prstGeom prst="rect">
            <a:avLst/>
          </a:prstGeom>
        </p:spPr>
      </p:pic>
    </p:spTree>
    <p:extLst>
      <p:ext uri="{BB962C8B-B14F-4D97-AF65-F5344CB8AC3E}">
        <p14:creationId xmlns:p14="http://schemas.microsoft.com/office/powerpoint/2010/main" val="1822644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defRPr/>
            </a:pPr>
            <a:r>
              <a:rPr lang="pt-PT" b="1"/>
              <a:t>Parasite count</a:t>
            </a:r>
          </a:p>
        </p:txBody>
      </p:sp>
      <p:sp>
        <p:nvSpPr>
          <p:cNvPr id="17411" name="Rectangle 3"/>
          <p:cNvSpPr>
            <a:spLocks noGrp="1" noChangeArrowheads="1"/>
          </p:cNvSpPr>
          <p:nvPr>
            <p:ph type="body" idx="1"/>
          </p:nvPr>
        </p:nvSpPr>
        <p:spPr/>
        <p:txBody>
          <a:bodyPr>
            <a:normAutofit/>
          </a:bodyPr>
          <a:lstStyle/>
          <a:p>
            <a:r>
              <a:rPr lang="pt-PT" sz="2800" dirty="0"/>
              <a:t>Parasites appearing in 200 white blood cells should be counted simultaneously.</a:t>
            </a:r>
          </a:p>
          <a:p>
            <a:r>
              <a:rPr lang="pt-PT" sz="2800" dirty="0"/>
              <a:t>For counting, it is recommended to use 2 cell counters</a:t>
            </a:r>
          </a:p>
          <a:p>
            <a:pPr lvl="1"/>
            <a:r>
              <a:rPr lang="pt-PT" sz="2400" dirty="0"/>
              <a:t>One for the parasites </a:t>
            </a:r>
          </a:p>
          <a:p>
            <a:pPr lvl="1"/>
            <a:r>
              <a:rPr lang="pt-PT" sz="2400" dirty="0"/>
              <a:t>Other for white blood cells (leukocytes)</a:t>
            </a:r>
          </a:p>
        </p:txBody>
      </p:sp>
    </p:spTree>
    <p:extLst>
      <p:ext uri="{BB962C8B-B14F-4D97-AF65-F5344CB8AC3E}">
        <p14:creationId xmlns:p14="http://schemas.microsoft.com/office/powerpoint/2010/main" val="242075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pt-PT" b="1"/>
              <a:t>FORMULA</a:t>
            </a:r>
          </a:p>
        </p:txBody>
      </p:sp>
      <p:sp>
        <p:nvSpPr>
          <p:cNvPr id="18435" name="Rectangle 3"/>
          <p:cNvSpPr>
            <a:spLocks noGrp="1" noChangeArrowheads="1"/>
          </p:cNvSpPr>
          <p:nvPr>
            <p:ph type="body" idx="1"/>
          </p:nvPr>
        </p:nvSpPr>
        <p:spPr>
          <a:xfrm>
            <a:off x="457200" y="1600201"/>
            <a:ext cx="8229600" cy="1981200"/>
          </a:xfrm>
        </p:spPr>
        <p:txBody>
          <a:bodyPr>
            <a:normAutofit/>
          </a:bodyPr>
          <a:lstStyle/>
          <a:p>
            <a:pPr marL="0" indent="0">
              <a:buNone/>
            </a:pPr>
            <a:r>
              <a:rPr lang="pt-PT" sz="2800" dirty="0"/>
              <a:t>If you have counted 500 parasites before 200 white blood cells are counted you can stop counting after the last field is completed and do the math, using the following formula: </a:t>
            </a:r>
            <a:endParaRPr lang="pt-PT" sz="2800" b="1" dirty="0"/>
          </a:p>
        </p:txBody>
      </p:sp>
      <p:sp>
        <p:nvSpPr>
          <p:cNvPr id="2" name="Rectangle 1"/>
          <p:cNvSpPr/>
          <p:nvPr/>
        </p:nvSpPr>
        <p:spPr>
          <a:xfrm>
            <a:off x="381000" y="4115542"/>
            <a:ext cx="5791200" cy="1077218"/>
          </a:xfrm>
          <a:prstGeom prst="rect">
            <a:avLst/>
          </a:prstGeom>
        </p:spPr>
        <p:txBody>
          <a:bodyPr wrap="square">
            <a:spAutoFit/>
          </a:bodyPr>
          <a:lstStyle/>
          <a:p>
            <a:pPr algn="ctr"/>
            <a:r>
              <a:rPr lang="pt-PT" sz="2800" b="1" u="sng" dirty="0">
                <a:solidFill>
                  <a:schemeClr val="tx2"/>
                </a:solidFill>
                <a:cs typeface="Times New Roman" pitchFamily="18" charset="0"/>
              </a:rPr>
              <a:t>No. of parasites counted </a:t>
            </a:r>
            <a:r>
              <a:rPr lang="pt-PT" sz="3600" b="1" u="sng" dirty="0">
                <a:cs typeface="Times New Roman" pitchFamily="18" charset="0"/>
              </a:rPr>
              <a:t>x </a:t>
            </a:r>
            <a:r>
              <a:rPr lang="pt-PT" sz="2800" b="1" u="sng" dirty="0">
                <a:cs typeface="Times New Roman" pitchFamily="18" charset="0"/>
              </a:rPr>
              <a:t>8000 leuc</a:t>
            </a:r>
          </a:p>
          <a:p>
            <a:pPr algn="ctr"/>
            <a:r>
              <a:rPr lang="pt-PT" sz="2800" b="1" dirty="0">
                <a:solidFill>
                  <a:schemeClr val="tx2"/>
                </a:solidFill>
                <a:cs typeface="Times New Roman" pitchFamily="18" charset="0"/>
              </a:rPr>
              <a:t>No. of leuc counted </a:t>
            </a:r>
            <a:endParaRPr lang="pt-PT" sz="2800" b="1" dirty="0"/>
          </a:p>
        </p:txBody>
      </p:sp>
      <p:sp>
        <p:nvSpPr>
          <p:cNvPr id="3" name="Rectangle 2"/>
          <p:cNvSpPr/>
          <p:nvPr/>
        </p:nvSpPr>
        <p:spPr>
          <a:xfrm>
            <a:off x="7086600" y="4115542"/>
            <a:ext cx="1437061" cy="1200329"/>
          </a:xfrm>
          <a:prstGeom prst="rect">
            <a:avLst/>
          </a:prstGeom>
        </p:spPr>
        <p:txBody>
          <a:bodyPr wrap="none">
            <a:spAutoFit/>
          </a:bodyPr>
          <a:lstStyle/>
          <a:p>
            <a:pPr algn="ctr">
              <a:buNone/>
            </a:pPr>
            <a:r>
              <a:rPr lang="pt-PT" sz="2400" b="1" dirty="0"/>
              <a:t>Parasites </a:t>
            </a:r>
          </a:p>
          <a:p>
            <a:pPr algn="ctr">
              <a:buNone/>
            </a:pPr>
            <a:r>
              <a:rPr lang="pt-PT" sz="2400" b="1" dirty="0"/>
              <a:t>by </a:t>
            </a:r>
          </a:p>
          <a:p>
            <a:pPr algn="ctr">
              <a:buNone/>
            </a:pPr>
            <a:r>
              <a:rPr lang="pt-PT" sz="2400" b="1" dirty="0"/>
              <a:t>microlitre</a:t>
            </a:r>
          </a:p>
        </p:txBody>
      </p:sp>
      <p:sp>
        <p:nvSpPr>
          <p:cNvPr id="8" name="Rectangle 7"/>
          <p:cNvSpPr/>
          <p:nvPr/>
        </p:nvSpPr>
        <p:spPr>
          <a:xfrm>
            <a:off x="6326272" y="4084764"/>
            <a:ext cx="606256" cy="1107996"/>
          </a:xfrm>
          <a:prstGeom prst="rect">
            <a:avLst/>
          </a:prstGeom>
        </p:spPr>
        <p:txBody>
          <a:bodyPr wrap="none">
            <a:spAutoFit/>
          </a:bodyPr>
          <a:lstStyle/>
          <a:p>
            <a:pPr algn="ctr">
              <a:buNone/>
            </a:pPr>
            <a:endParaRPr lang="pt-PT" sz="2400" b="1" dirty="0"/>
          </a:p>
        </p:txBody>
      </p:sp>
      <p:sp>
        <p:nvSpPr>
          <p:cNvPr id="7" name="Rectangle 6">
            <a:extLst>
              <a:ext uri="{FF2B5EF4-FFF2-40B4-BE49-F238E27FC236}">
                <a16:creationId xmlns:a16="http://schemas.microsoft.com/office/drawing/2014/main" id="{150BCB0F-DA3E-794E-82AD-D18F4EAEE004}"/>
              </a:ext>
            </a:extLst>
          </p:cNvPr>
          <p:cNvSpPr/>
          <p:nvPr/>
        </p:nvSpPr>
        <p:spPr>
          <a:xfrm>
            <a:off x="6251744" y="4073604"/>
            <a:ext cx="606256" cy="1107996"/>
          </a:xfrm>
          <a:prstGeom prst="rect">
            <a:avLst/>
          </a:prstGeom>
        </p:spPr>
        <p:txBody>
          <a:bodyPr wrap="none">
            <a:spAutoFit/>
          </a:bodyPr>
          <a:lstStyle/>
          <a:p>
            <a:pPr algn="ctr">
              <a:buNone/>
            </a:pPr>
            <a:r>
              <a:rPr lang="pt-PT" sz="6600" b="1" dirty="0"/>
              <a:t>=</a:t>
            </a:r>
            <a:endParaRPr lang="pt-PT" sz="2400" b="1" dirty="0"/>
          </a:p>
        </p:txBody>
      </p:sp>
    </p:spTree>
    <p:extLst>
      <p:ext uri="{BB962C8B-B14F-4D97-AF65-F5344CB8AC3E}">
        <p14:creationId xmlns:p14="http://schemas.microsoft.com/office/powerpoint/2010/main" val="1988476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b="1" dirty="0"/>
              <a:t>2 Readings</a:t>
            </a:r>
          </a:p>
        </p:txBody>
      </p:sp>
      <p:sp>
        <p:nvSpPr>
          <p:cNvPr id="3" name="Content Placeholder 2"/>
          <p:cNvSpPr>
            <a:spLocks noGrp="1"/>
          </p:cNvSpPr>
          <p:nvPr>
            <p:ph idx="1"/>
          </p:nvPr>
        </p:nvSpPr>
        <p:spPr>
          <a:xfrm>
            <a:off x="457200" y="1619250"/>
            <a:ext cx="8229600" cy="4506913"/>
          </a:xfrm>
        </p:spPr>
        <p:txBody>
          <a:bodyPr/>
          <a:lstStyle/>
          <a:p>
            <a:pPr algn="just"/>
            <a:r>
              <a:rPr lang="pt-PT" dirty="0">
                <a:cs typeface="Times New Roman" pitchFamily="18" charset="0"/>
              </a:rPr>
              <a:t>The slides should be recounted again at the end of the day </a:t>
            </a:r>
          </a:p>
          <a:p>
            <a:pPr algn="just"/>
            <a:r>
              <a:rPr lang="pt-PT" dirty="0">
                <a:cs typeface="Times New Roman" pitchFamily="18" charset="0"/>
              </a:rPr>
              <a:t>Confirmation of previous count</a:t>
            </a:r>
          </a:p>
          <a:p>
            <a:pPr algn="just"/>
            <a:r>
              <a:rPr lang="pt-PT" dirty="0">
                <a:cs typeface="Times New Roman" pitchFamily="18" charset="0"/>
              </a:rPr>
              <a:t>Internal quality control</a:t>
            </a:r>
          </a:p>
        </p:txBody>
      </p:sp>
    </p:spTree>
    <p:extLst>
      <p:ext uri="{BB962C8B-B14F-4D97-AF65-F5344CB8AC3E}">
        <p14:creationId xmlns:p14="http://schemas.microsoft.com/office/powerpoint/2010/main" val="316186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Discordance</a:t>
            </a:r>
            <a:r>
              <a:rPr lang="pt-BR" dirty="0"/>
              <a:t> - 3rd Reading </a:t>
            </a:r>
            <a:endParaRPr lang="fr-FR" dirty="0"/>
          </a:p>
        </p:txBody>
      </p:sp>
      <p:sp>
        <p:nvSpPr>
          <p:cNvPr id="4" name="Rectangle 3"/>
          <p:cNvSpPr/>
          <p:nvPr/>
        </p:nvSpPr>
        <p:spPr>
          <a:xfrm>
            <a:off x="342900" y="2305615"/>
            <a:ext cx="8458200" cy="2431435"/>
          </a:xfrm>
          <a:prstGeom prst="rect">
            <a:avLst/>
          </a:prstGeom>
        </p:spPr>
        <p:txBody>
          <a:bodyPr wrap="square">
            <a:spAutoFit/>
          </a:bodyPr>
          <a:lstStyle/>
          <a:p>
            <a:pPr algn="ctr"/>
            <a:r>
              <a:rPr lang="pt-BR" b="1" dirty="0">
                <a:solidFill>
                  <a:srgbClr val="000000"/>
                </a:solidFill>
                <a:latin typeface="Calibri" panose="020F0502020204030204" pitchFamily="34" charset="0"/>
                <a:ea typeface="Calibri" panose="020F0502020204030204" pitchFamily="34" charset="0"/>
              </a:rPr>
              <a:t>____________________    –  ____________________  </a:t>
            </a:r>
            <a:r>
              <a:rPr lang="pt-BR" sz="3600" b="1" dirty="0">
                <a:solidFill>
                  <a:srgbClr val="000000"/>
                </a:solidFill>
                <a:latin typeface="Calibri" panose="020F0502020204030204" pitchFamily="34" charset="0"/>
                <a:ea typeface="Calibri" panose="020F0502020204030204" pitchFamily="34" charset="0"/>
              </a:rPr>
              <a:t>= </a:t>
            </a:r>
            <a:r>
              <a:rPr lang="pt-BR" b="1" dirty="0">
                <a:solidFill>
                  <a:srgbClr val="000000"/>
                </a:solidFill>
                <a:latin typeface="Calibri" panose="020F0502020204030204" pitchFamily="34" charset="0"/>
                <a:ea typeface="Calibri" panose="020F0502020204030204" pitchFamily="34" charset="0"/>
              </a:rPr>
              <a:t> _________________</a:t>
            </a:r>
            <a:endParaRPr lang="pt-BR" sz="1600" dirty="0">
              <a:solidFill>
                <a:srgbClr val="000000"/>
              </a:solidFill>
              <a:latin typeface="Calibri" panose="020F0502020204030204" pitchFamily="34" charset="0"/>
              <a:ea typeface="Calibri" panose="020F0502020204030204" pitchFamily="34" charset="0"/>
            </a:endParaRPr>
          </a:p>
          <a:p>
            <a:r>
              <a:rPr lang="pt-BR" sz="2400" b="1" dirty="0">
                <a:solidFill>
                  <a:srgbClr val="000000"/>
                </a:solidFill>
                <a:latin typeface="Calibri" panose="020F0502020204030204" pitchFamily="34" charset="0"/>
                <a:ea typeface="Calibri" panose="020F0502020204030204" pitchFamily="34" charset="0"/>
              </a:rPr>
              <a:t>    (higher parasitemia) (lower parasitemia) Difference</a:t>
            </a:r>
            <a:endParaRPr lang="pt-BR" sz="2400" dirty="0">
              <a:solidFill>
                <a:srgbClr val="000000"/>
              </a:solidFill>
              <a:latin typeface="Calibri" panose="020F0502020204030204" pitchFamily="34" charset="0"/>
              <a:ea typeface="Calibri" panose="020F0502020204030204" pitchFamily="34" charset="0"/>
            </a:endParaRPr>
          </a:p>
          <a:p>
            <a:pPr algn="ctr"/>
            <a:r>
              <a:rPr lang="pt-BR" sz="1400" b="1" dirty="0">
                <a:solidFill>
                  <a:srgbClr val="000000"/>
                </a:solidFill>
                <a:latin typeface="Calibri" panose="020F0502020204030204" pitchFamily="34" charset="0"/>
                <a:ea typeface="Calibri" panose="020F0502020204030204" pitchFamily="34" charset="0"/>
              </a:rPr>
              <a:t> </a:t>
            </a:r>
            <a:endParaRPr lang="pt-BR" sz="1600" dirty="0">
              <a:solidFill>
                <a:srgbClr val="000000"/>
              </a:solidFill>
              <a:latin typeface="Calibri" panose="020F0502020204030204" pitchFamily="34" charset="0"/>
              <a:ea typeface="Calibri" panose="020F0502020204030204" pitchFamily="34" charset="0"/>
            </a:endParaRPr>
          </a:p>
          <a:p>
            <a:pPr algn="ctr"/>
            <a:r>
              <a:rPr lang="pt-BR" b="1" dirty="0">
                <a:solidFill>
                  <a:srgbClr val="000000"/>
                </a:solidFill>
                <a:latin typeface="Calibri" panose="020F0502020204030204" pitchFamily="34" charset="0"/>
                <a:ea typeface="Calibri" panose="020F0502020204030204" pitchFamily="34" charset="0"/>
              </a:rPr>
              <a:t> </a:t>
            </a:r>
            <a:endParaRPr lang="pt-BR" sz="1600" dirty="0">
              <a:solidFill>
                <a:srgbClr val="000000"/>
              </a:solidFill>
              <a:latin typeface="Calibri" panose="020F0502020204030204" pitchFamily="34" charset="0"/>
              <a:ea typeface="Calibri" panose="020F0502020204030204" pitchFamily="34" charset="0"/>
            </a:endParaRPr>
          </a:p>
          <a:p>
            <a:pPr algn="ctr"/>
            <a:r>
              <a:rPr lang="pt-BR" b="1" dirty="0">
                <a:solidFill>
                  <a:srgbClr val="000000"/>
                </a:solidFill>
                <a:latin typeface="Calibri" panose="020F0502020204030204" pitchFamily="34" charset="0"/>
                <a:ea typeface="Calibri" panose="020F0502020204030204" pitchFamily="34" charset="0"/>
              </a:rPr>
              <a:t>____________________    </a:t>
            </a:r>
            <a:r>
              <a:rPr lang="pt-BR" sz="3600" b="1" dirty="0">
                <a:solidFill>
                  <a:srgbClr val="000000"/>
                </a:solidFill>
                <a:latin typeface="Calibri" panose="020F0502020204030204" pitchFamily="34" charset="0"/>
                <a:ea typeface="Calibri" panose="020F0502020204030204" pitchFamily="34" charset="0"/>
              </a:rPr>
              <a:t>/ </a:t>
            </a:r>
            <a:r>
              <a:rPr lang="pt-BR" b="1" dirty="0">
                <a:solidFill>
                  <a:srgbClr val="000000"/>
                </a:solidFill>
                <a:latin typeface="Calibri" panose="020F0502020204030204" pitchFamily="34" charset="0"/>
                <a:ea typeface="Calibri" panose="020F0502020204030204" pitchFamily="34" charset="0"/>
              </a:rPr>
              <a:t>____________________ </a:t>
            </a:r>
            <a:r>
              <a:rPr lang="pt-BR" sz="2400" b="1" dirty="0">
                <a:solidFill>
                  <a:srgbClr val="000000"/>
                </a:solidFill>
                <a:latin typeface="Calibri" panose="020F0502020204030204" pitchFamily="34" charset="0"/>
                <a:ea typeface="Calibri" panose="020F0502020204030204" pitchFamily="34" charset="0"/>
              </a:rPr>
              <a:t>* 100 </a:t>
            </a:r>
            <a:r>
              <a:rPr lang="pt-BR" sz="3600" b="1" dirty="0">
                <a:solidFill>
                  <a:srgbClr val="000000"/>
                </a:solidFill>
                <a:latin typeface="Calibri" panose="020F0502020204030204" pitchFamily="34" charset="0"/>
                <a:ea typeface="Calibri" panose="020F0502020204030204" pitchFamily="34" charset="0"/>
              </a:rPr>
              <a:t>  = </a:t>
            </a:r>
            <a:r>
              <a:rPr lang="pt-BR" b="1" dirty="0">
                <a:solidFill>
                  <a:srgbClr val="000000"/>
                </a:solidFill>
                <a:latin typeface="Calibri" panose="020F0502020204030204" pitchFamily="34" charset="0"/>
                <a:ea typeface="Calibri" panose="020F0502020204030204" pitchFamily="34" charset="0"/>
              </a:rPr>
              <a:t> ___________</a:t>
            </a:r>
            <a:endParaRPr lang="pt-BR" sz="1600" dirty="0">
              <a:solidFill>
                <a:srgbClr val="000000"/>
              </a:solidFill>
              <a:latin typeface="Calibri" panose="020F0502020204030204" pitchFamily="34" charset="0"/>
              <a:ea typeface="Calibri" panose="020F0502020204030204" pitchFamily="34" charset="0"/>
            </a:endParaRPr>
          </a:p>
          <a:p>
            <a:r>
              <a:rPr lang="pt-BR" sz="2400" b="1" dirty="0">
                <a:solidFill>
                  <a:srgbClr val="000000"/>
                </a:solidFill>
                <a:latin typeface="Calibri" panose="020F0502020204030204" pitchFamily="34" charset="0"/>
                <a:ea typeface="Calibri" panose="020F0502020204030204" pitchFamily="34" charset="0"/>
              </a:rPr>
              <a:t>           Difference (lower parasitemia) </a:t>
            </a:r>
            <a:r>
              <a:rPr lang="pt-BR" sz="2400" b="1" dirty="0">
                <a:solidFill>
                  <a:schemeClr val="accent1"/>
                </a:solidFill>
                <a:latin typeface="Calibri" panose="020F0502020204030204" pitchFamily="34" charset="0"/>
                <a:ea typeface="Calibri" panose="020F0502020204030204" pitchFamily="34" charset="0"/>
              </a:rPr>
              <a:t>%</a:t>
            </a:r>
            <a:endParaRPr lang="pt-BR" sz="2400" b="1" dirty="0">
              <a:solidFill>
                <a:schemeClr val="accent1"/>
              </a:solidFill>
              <a:effectLst/>
              <a:latin typeface="Calibri" panose="020F0502020204030204" pitchFamily="34" charset="0"/>
              <a:ea typeface="Calibri" panose="020F0502020204030204" pitchFamily="34" charset="0"/>
            </a:endParaRPr>
          </a:p>
        </p:txBody>
      </p:sp>
      <p:sp>
        <p:nvSpPr>
          <p:cNvPr id="5" name="TextBox 4"/>
          <p:cNvSpPr txBox="1"/>
          <p:nvPr/>
        </p:nvSpPr>
        <p:spPr>
          <a:xfrm>
            <a:off x="944725" y="5257800"/>
            <a:ext cx="7254550" cy="523220"/>
          </a:xfrm>
          <a:prstGeom prst="rect">
            <a:avLst/>
          </a:prstGeom>
          <a:noFill/>
        </p:spPr>
        <p:txBody>
          <a:bodyPr wrap="none" rtlCol="0">
            <a:spAutoFit/>
          </a:bodyPr>
          <a:lstStyle/>
          <a:p>
            <a:r>
              <a:rPr lang="en-US" sz="2800" b="1" dirty="0"/>
              <a:t>Take 3rd </a:t>
            </a:r>
            <a:r>
              <a:rPr lang="en-US" sz="2800" b="1" dirty="0" err="1"/>
              <a:t>reading </a:t>
            </a:r>
            <a:r>
              <a:rPr lang="en-US" sz="2800" b="1" dirty="0"/>
              <a:t>if </a:t>
            </a:r>
            <a:r>
              <a:rPr lang="en-US" sz="2800" b="1" dirty="0">
                <a:solidFill>
                  <a:schemeClr val="accent1"/>
                </a:solidFill>
              </a:rPr>
              <a:t>% </a:t>
            </a:r>
            <a:r>
              <a:rPr lang="en-US" sz="2800" b="1" dirty="0"/>
              <a:t>is </a:t>
            </a:r>
            <a:r>
              <a:rPr lang="en-US" sz="2800" b="1" dirty="0" err="1"/>
              <a:t>greater or equal to </a:t>
            </a:r>
            <a:r>
              <a:rPr lang="en-US" sz="2800" b="1" dirty="0"/>
              <a:t>25%. </a:t>
            </a:r>
            <a:endParaRPr lang="pt-BR" sz="2800" b="1" dirty="0"/>
          </a:p>
        </p:txBody>
      </p:sp>
    </p:spTree>
    <p:extLst>
      <p:ext uri="{BB962C8B-B14F-4D97-AF65-F5344CB8AC3E}">
        <p14:creationId xmlns:p14="http://schemas.microsoft.com/office/powerpoint/2010/main" val="918959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Discordance</a:t>
            </a:r>
            <a:r>
              <a:rPr lang="pt-BR" dirty="0"/>
              <a:t> - 3rd Reading </a:t>
            </a:r>
            <a:endParaRPr lang="fr-FR" dirty="0"/>
          </a:p>
        </p:txBody>
      </p:sp>
      <p:sp>
        <p:nvSpPr>
          <p:cNvPr id="4" name="Rectangle 3"/>
          <p:cNvSpPr/>
          <p:nvPr/>
        </p:nvSpPr>
        <p:spPr>
          <a:xfrm>
            <a:off x="-304800" y="2274838"/>
            <a:ext cx="9448800" cy="2308324"/>
          </a:xfrm>
          <a:prstGeom prst="rect">
            <a:avLst/>
          </a:prstGeom>
        </p:spPr>
        <p:txBody>
          <a:bodyPr wrap="square">
            <a:spAutoFit/>
          </a:bodyPr>
          <a:lstStyle/>
          <a:p>
            <a:pPr algn="ctr"/>
            <a:r>
              <a:rPr lang="pt-BR" sz="4000" b="1" dirty="0">
                <a:solidFill>
                  <a:srgbClr val="000000"/>
                </a:solidFill>
                <a:latin typeface="Calibri" panose="020F0502020204030204" pitchFamily="34" charset="0"/>
                <a:ea typeface="Calibri" panose="020F0502020204030204" pitchFamily="34" charset="0"/>
              </a:rPr>
              <a:t>       </a:t>
            </a:r>
            <a:r>
              <a:rPr lang="en-US" sz="2800" u="sng" dirty="0">
                <a:solidFill>
                  <a:srgbClr val="0070C0"/>
                </a:solidFill>
              </a:rPr>
              <a:t>40,000 </a:t>
            </a:r>
            <a:r>
              <a:rPr lang="pt-BR" sz="4000" b="1" dirty="0">
                <a:solidFill>
                  <a:srgbClr val="000000"/>
                </a:solidFill>
                <a:latin typeface="Calibri" panose="020F0502020204030204" pitchFamily="34" charset="0"/>
                <a:ea typeface="Calibri" panose="020F0502020204030204" pitchFamily="34" charset="0"/>
              </a:rPr>
              <a:t>      –         </a:t>
            </a:r>
            <a:r>
              <a:rPr lang="en-US" sz="2800" u="sng" dirty="0">
                <a:solidFill>
                  <a:srgbClr val="0070C0"/>
                </a:solidFill>
              </a:rPr>
              <a:t>30,000 </a:t>
            </a:r>
            <a:r>
              <a:rPr lang="pt-BR" sz="4000" b="1" dirty="0">
                <a:solidFill>
                  <a:srgbClr val="000000"/>
                </a:solidFill>
                <a:latin typeface="Calibri" panose="020F0502020204030204" pitchFamily="34" charset="0"/>
                <a:ea typeface="Calibri" panose="020F0502020204030204" pitchFamily="34" charset="0"/>
              </a:rPr>
              <a:t>                   = </a:t>
            </a:r>
            <a:r>
              <a:rPr lang="pt-BR" sz="2800" dirty="0">
                <a:solidFill>
                  <a:srgbClr val="0070C0"/>
                </a:solidFill>
              </a:rPr>
              <a:t>        </a:t>
            </a:r>
            <a:r>
              <a:rPr lang="pt-BR" sz="2800" u="sng" dirty="0">
                <a:solidFill>
                  <a:srgbClr val="0070C0"/>
                </a:solidFill>
              </a:rPr>
              <a:t> 10,000</a:t>
            </a:r>
          </a:p>
          <a:p>
            <a:r>
              <a:rPr lang="pt-BR" b="1" dirty="0">
                <a:solidFill>
                  <a:srgbClr val="000000"/>
                </a:solidFill>
                <a:latin typeface="Calibri" panose="020F0502020204030204" pitchFamily="34" charset="0"/>
                <a:ea typeface="Calibri" panose="020F0502020204030204" pitchFamily="34" charset="0"/>
              </a:rPr>
              <a:t>         (higher parasitemia)                   (lower parasitemia)                                                         </a:t>
            </a:r>
            <a:r>
              <a:rPr lang="pt-BR" b="1" dirty="0" err="1">
                <a:solidFill>
                  <a:srgbClr val="000000"/>
                </a:solidFill>
                <a:latin typeface="Calibri" panose="020F0502020204030204" pitchFamily="34" charset="0"/>
                <a:ea typeface="Calibri" panose="020F0502020204030204" pitchFamily="34" charset="0"/>
              </a:rPr>
              <a:t>Difference</a:t>
            </a:r>
            <a:endParaRPr lang="pt-BR" sz="1600" dirty="0">
              <a:solidFill>
                <a:srgbClr val="000000"/>
              </a:solidFill>
              <a:latin typeface="Calibri" panose="020F0502020204030204" pitchFamily="34" charset="0"/>
              <a:ea typeface="Calibri" panose="020F0502020204030204" pitchFamily="34" charset="0"/>
            </a:endParaRPr>
          </a:p>
          <a:p>
            <a:pPr algn="ctr"/>
            <a:r>
              <a:rPr lang="pt-BR" sz="1400" b="1" dirty="0">
                <a:solidFill>
                  <a:srgbClr val="000000"/>
                </a:solidFill>
                <a:latin typeface="Calibri" panose="020F0502020204030204" pitchFamily="34" charset="0"/>
                <a:ea typeface="Calibri" panose="020F0502020204030204" pitchFamily="34" charset="0"/>
              </a:rPr>
              <a:t> </a:t>
            </a:r>
            <a:endParaRPr lang="pt-BR" sz="1600" dirty="0">
              <a:solidFill>
                <a:srgbClr val="000000"/>
              </a:solidFill>
              <a:latin typeface="Calibri" panose="020F0502020204030204" pitchFamily="34" charset="0"/>
              <a:ea typeface="Calibri" panose="020F0502020204030204" pitchFamily="34" charset="0"/>
            </a:endParaRPr>
          </a:p>
          <a:p>
            <a:pPr algn="ctr"/>
            <a:r>
              <a:rPr lang="pt-BR" b="1" dirty="0">
                <a:solidFill>
                  <a:srgbClr val="000000"/>
                </a:solidFill>
                <a:latin typeface="Calibri" panose="020F0502020204030204" pitchFamily="34" charset="0"/>
                <a:ea typeface="Calibri" panose="020F0502020204030204" pitchFamily="34" charset="0"/>
              </a:rPr>
              <a:t> </a:t>
            </a:r>
            <a:endParaRPr lang="pt-BR" sz="1600" dirty="0">
              <a:solidFill>
                <a:srgbClr val="000000"/>
              </a:solidFill>
              <a:latin typeface="Calibri" panose="020F0502020204030204" pitchFamily="34" charset="0"/>
              <a:ea typeface="Calibri" panose="020F0502020204030204" pitchFamily="34" charset="0"/>
            </a:endParaRPr>
          </a:p>
          <a:p>
            <a:pPr algn="ctr"/>
            <a:r>
              <a:rPr lang="pt-BR" sz="2800" u="sng" dirty="0">
                <a:solidFill>
                  <a:srgbClr val="0070C0"/>
                </a:solidFill>
              </a:rPr>
              <a:t>10,000 </a:t>
            </a:r>
            <a:r>
              <a:rPr lang="pt-BR" sz="3600" b="1" dirty="0">
                <a:solidFill>
                  <a:srgbClr val="000000"/>
                </a:solidFill>
                <a:latin typeface="Calibri" panose="020F0502020204030204" pitchFamily="34" charset="0"/>
                <a:ea typeface="Calibri" panose="020F0502020204030204" pitchFamily="34" charset="0"/>
              </a:rPr>
              <a:t>      / </a:t>
            </a:r>
            <a:r>
              <a:rPr lang="en-US" sz="2800" u="sng" dirty="0">
                <a:solidFill>
                  <a:srgbClr val="0070C0"/>
                </a:solidFill>
              </a:rPr>
              <a:t>    30,000 </a:t>
            </a:r>
            <a:r>
              <a:rPr lang="pt-BR" sz="2400" b="1" dirty="0">
                <a:solidFill>
                  <a:srgbClr val="000000"/>
                </a:solidFill>
                <a:latin typeface="Calibri" panose="020F0502020204030204" pitchFamily="34" charset="0"/>
                <a:ea typeface="Calibri" panose="020F0502020204030204" pitchFamily="34" charset="0"/>
              </a:rPr>
              <a:t>             * 100 </a:t>
            </a:r>
            <a:r>
              <a:rPr lang="pt-BR" sz="3600" b="1" dirty="0">
                <a:solidFill>
                  <a:srgbClr val="000000"/>
                </a:solidFill>
                <a:latin typeface="Calibri" panose="020F0502020204030204" pitchFamily="34" charset="0"/>
                <a:ea typeface="Calibri" panose="020F0502020204030204" pitchFamily="34" charset="0"/>
              </a:rPr>
              <a:t>  = </a:t>
            </a:r>
            <a:r>
              <a:rPr lang="pt-BR" sz="2800" b="1" dirty="0">
                <a:solidFill>
                  <a:srgbClr val="0070C0"/>
                </a:solidFill>
              </a:rPr>
              <a:t>        </a:t>
            </a:r>
            <a:r>
              <a:rPr lang="pt-BR" sz="2800" b="1" u="sng" dirty="0">
                <a:solidFill>
                  <a:srgbClr val="0070C0"/>
                </a:solidFill>
              </a:rPr>
              <a:t>33.3</a:t>
            </a:r>
          </a:p>
          <a:p>
            <a:r>
              <a:rPr lang="pt-BR" b="1" dirty="0">
                <a:solidFill>
                  <a:srgbClr val="000000"/>
                </a:solidFill>
                <a:latin typeface="Calibri" panose="020F0502020204030204" pitchFamily="34" charset="0"/>
                <a:ea typeface="Calibri" panose="020F0502020204030204" pitchFamily="34" charset="0"/>
              </a:rPr>
              <a:t>                        </a:t>
            </a:r>
            <a:r>
              <a:rPr lang="pt-BR" b="1" dirty="0" err="1">
                <a:solidFill>
                  <a:srgbClr val="000000"/>
                </a:solidFill>
                <a:latin typeface="Calibri" panose="020F0502020204030204" pitchFamily="34" charset="0"/>
                <a:ea typeface="Calibri" panose="020F0502020204030204" pitchFamily="34" charset="0"/>
              </a:rPr>
              <a:t>Difference</a:t>
            </a:r>
            <a:r>
              <a:rPr lang="pt-BR" b="1" dirty="0">
                <a:solidFill>
                  <a:srgbClr val="000000"/>
                </a:solidFill>
                <a:latin typeface="Calibri" panose="020F0502020204030204" pitchFamily="34" charset="0"/>
                <a:ea typeface="Calibri" panose="020F0502020204030204" pitchFamily="34" charset="0"/>
              </a:rPr>
              <a:t>                (lower parasitemia)                                                    %</a:t>
            </a:r>
            <a:endParaRPr lang="pt-BR" sz="1600" dirty="0">
              <a:solidFill>
                <a:srgbClr val="000000"/>
              </a:solidFill>
              <a:effectLst/>
              <a:latin typeface="Calibri" panose="020F0502020204030204" pitchFamily="34" charset="0"/>
              <a:ea typeface="Calibri" panose="020F0502020204030204" pitchFamily="34" charset="0"/>
            </a:endParaRPr>
          </a:p>
        </p:txBody>
      </p:sp>
      <p:sp>
        <p:nvSpPr>
          <p:cNvPr id="3" name="TextBox 2"/>
          <p:cNvSpPr txBox="1"/>
          <p:nvPr/>
        </p:nvSpPr>
        <p:spPr>
          <a:xfrm>
            <a:off x="685800" y="1417638"/>
            <a:ext cx="3429000" cy="830997"/>
          </a:xfrm>
          <a:prstGeom prst="rect">
            <a:avLst/>
          </a:prstGeom>
          <a:noFill/>
        </p:spPr>
        <p:txBody>
          <a:bodyPr wrap="square" rtlCol="0">
            <a:spAutoFit/>
          </a:bodyPr>
          <a:lstStyle/>
          <a:p>
            <a:r>
              <a:rPr lang="en-US" sz="2400" dirty="0">
                <a:solidFill>
                  <a:srgbClr val="0070C0"/>
                </a:solidFill>
              </a:rPr>
              <a:t>1st </a:t>
            </a:r>
            <a:r>
              <a:rPr lang="en-US" sz="2400" dirty="0" err="1">
                <a:solidFill>
                  <a:srgbClr val="0070C0"/>
                </a:solidFill>
              </a:rPr>
              <a:t>Reading</a:t>
            </a:r>
            <a:r>
              <a:rPr lang="en-US" sz="2400" dirty="0">
                <a:solidFill>
                  <a:srgbClr val="0070C0"/>
                </a:solidFill>
              </a:rPr>
              <a:t>: 30,000</a:t>
            </a:r>
          </a:p>
          <a:p>
            <a:r>
              <a:rPr lang="en-US" sz="2400" dirty="0">
                <a:solidFill>
                  <a:srgbClr val="0070C0"/>
                </a:solidFill>
              </a:rPr>
              <a:t>2nd </a:t>
            </a:r>
            <a:r>
              <a:rPr lang="en-US" sz="2400" dirty="0" err="1">
                <a:solidFill>
                  <a:srgbClr val="0070C0"/>
                </a:solidFill>
              </a:rPr>
              <a:t>Reading</a:t>
            </a:r>
            <a:r>
              <a:rPr lang="en-US" sz="2400" dirty="0">
                <a:solidFill>
                  <a:srgbClr val="0070C0"/>
                </a:solidFill>
              </a:rPr>
              <a:t>: 40,000</a:t>
            </a:r>
            <a:endParaRPr lang="pt-BR" sz="2400" dirty="0">
              <a:solidFill>
                <a:srgbClr val="0070C0"/>
              </a:solidFill>
            </a:endParaRPr>
          </a:p>
        </p:txBody>
      </p:sp>
      <p:sp>
        <p:nvSpPr>
          <p:cNvPr id="5" name="TextBox 4"/>
          <p:cNvSpPr txBox="1"/>
          <p:nvPr/>
        </p:nvSpPr>
        <p:spPr>
          <a:xfrm>
            <a:off x="2514600" y="5105400"/>
            <a:ext cx="3669594" cy="523220"/>
          </a:xfrm>
          <a:prstGeom prst="rect">
            <a:avLst/>
          </a:prstGeom>
          <a:noFill/>
        </p:spPr>
        <p:txBody>
          <a:bodyPr wrap="none" rtlCol="0">
            <a:spAutoFit/>
          </a:bodyPr>
          <a:lstStyle/>
          <a:p>
            <a:r>
              <a:rPr lang="en-US" sz="2800" b="1" dirty="0">
                <a:solidFill>
                  <a:schemeClr val="accent1"/>
                </a:solidFill>
              </a:rPr>
              <a:t>33.3% </a:t>
            </a:r>
            <a:r>
              <a:rPr lang="es-419" sz="2800" b="1" dirty="0">
                <a:solidFill>
                  <a:schemeClr val="accent1"/>
                </a:solidFill>
              </a:rPr>
              <a:t>is </a:t>
            </a:r>
            <a:r>
              <a:rPr lang="pt-BR" sz="2800" b="1" dirty="0">
                <a:solidFill>
                  <a:schemeClr val="accent1"/>
                </a:solidFill>
              </a:rPr>
              <a:t>greater than 25%</a:t>
            </a:r>
          </a:p>
        </p:txBody>
      </p:sp>
      <p:sp>
        <p:nvSpPr>
          <p:cNvPr id="6" name="TextBox 5"/>
          <p:cNvSpPr txBox="1"/>
          <p:nvPr/>
        </p:nvSpPr>
        <p:spPr>
          <a:xfrm>
            <a:off x="2937824" y="5628620"/>
            <a:ext cx="2823145" cy="523220"/>
          </a:xfrm>
          <a:prstGeom prst="rect">
            <a:avLst/>
          </a:prstGeom>
          <a:noFill/>
        </p:spPr>
        <p:txBody>
          <a:bodyPr wrap="none" rtlCol="0">
            <a:spAutoFit/>
          </a:bodyPr>
          <a:lstStyle/>
          <a:p>
            <a:r>
              <a:rPr lang="pt-BR" sz="2800" b="1" dirty="0">
                <a:solidFill>
                  <a:schemeClr val="accent1"/>
                </a:solidFill>
              </a:rPr>
              <a:t>The 3rd reading is done</a:t>
            </a:r>
          </a:p>
        </p:txBody>
      </p:sp>
    </p:spTree>
    <p:extLst>
      <p:ext uri="{BB962C8B-B14F-4D97-AF65-F5344CB8AC3E}">
        <p14:creationId xmlns:p14="http://schemas.microsoft.com/office/powerpoint/2010/main" val="2392633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Discordance</a:t>
            </a:r>
            <a:r>
              <a:rPr lang="pt-BR" dirty="0"/>
              <a:t> - 3rd Reading </a:t>
            </a:r>
            <a:endParaRPr lang="fr-FR" dirty="0"/>
          </a:p>
        </p:txBody>
      </p:sp>
      <p:sp>
        <p:nvSpPr>
          <p:cNvPr id="3" name="TextBox 2"/>
          <p:cNvSpPr txBox="1"/>
          <p:nvPr/>
        </p:nvSpPr>
        <p:spPr>
          <a:xfrm>
            <a:off x="685800" y="1417638"/>
            <a:ext cx="3429000" cy="830997"/>
          </a:xfrm>
          <a:prstGeom prst="rect">
            <a:avLst/>
          </a:prstGeom>
          <a:noFill/>
        </p:spPr>
        <p:txBody>
          <a:bodyPr wrap="square" rtlCol="0">
            <a:spAutoFit/>
          </a:bodyPr>
          <a:lstStyle/>
          <a:p>
            <a:r>
              <a:rPr lang="en-US" sz="2400" dirty="0">
                <a:solidFill>
                  <a:srgbClr val="0070C0"/>
                </a:solidFill>
              </a:rPr>
              <a:t>1st </a:t>
            </a:r>
            <a:r>
              <a:rPr lang="en-US" sz="2400" dirty="0" err="1">
                <a:solidFill>
                  <a:srgbClr val="0070C0"/>
                </a:solidFill>
              </a:rPr>
              <a:t>Reading</a:t>
            </a:r>
            <a:r>
              <a:rPr lang="en-US" sz="2400" dirty="0">
                <a:solidFill>
                  <a:srgbClr val="0070C0"/>
                </a:solidFill>
              </a:rPr>
              <a:t>: 65,000</a:t>
            </a:r>
          </a:p>
          <a:p>
            <a:r>
              <a:rPr lang="en-US" sz="2400" dirty="0">
                <a:solidFill>
                  <a:srgbClr val="0070C0"/>
                </a:solidFill>
              </a:rPr>
              <a:t>2nd </a:t>
            </a:r>
            <a:r>
              <a:rPr lang="en-US" sz="2400" dirty="0" err="1">
                <a:solidFill>
                  <a:srgbClr val="0070C0"/>
                </a:solidFill>
              </a:rPr>
              <a:t>Reading</a:t>
            </a:r>
            <a:r>
              <a:rPr lang="en-US" sz="2400" dirty="0">
                <a:solidFill>
                  <a:srgbClr val="0070C0"/>
                </a:solidFill>
              </a:rPr>
              <a:t>: 75,000</a:t>
            </a:r>
            <a:endParaRPr lang="pt-BR" sz="2400" dirty="0">
              <a:solidFill>
                <a:srgbClr val="0070C0"/>
              </a:solidFill>
            </a:endParaRPr>
          </a:p>
        </p:txBody>
      </p:sp>
    </p:spTree>
    <p:extLst>
      <p:ext uri="{BB962C8B-B14F-4D97-AF65-F5344CB8AC3E}">
        <p14:creationId xmlns:p14="http://schemas.microsoft.com/office/powerpoint/2010/main" val="156519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Discordance</a:t>
            </a:r>
            <a:r>
              <a:rPr lang="pt-BR" dirty="0"/>
              <a:t> - 3rd Reading </a:t>
            </a:r>
            <a:endParaRPr lang="fr-FR" dirty="0"/>
          </a:p>
        </p:txBody>
      </p:sp>
      <p:sp>
        <p:nvSpPr>
          <p:cNvPr id="4" name="Rectangle 3"/>
          <p:cNvSpPr/>
          <p:nvPr/>
        </p:nvSpPr>
        <p:spPr>
          <a:xfrm>
            <a:off x="0" y="2305615"/>
            <a:ext cx="9144000" cy="2308324"/>
          </a:xfrm>
          <a:prstGeom prst="rect">
            <a:avLst/>
          </a:prstGeom>
        </p:spPr>
        <p:txBody>
          <a:bodyPr wrap="square">
            <a:spAutoFit/>
          </a:bodyPr>
          <a:lstStyle/>
          <a:p>
            <a:pPr algn="ctr"/>
            <a:r>
              <a:rPr lang="pt-BR" sz="4000" b="1" dirty="0">
                <a:solidFill>
                  <a:srgbClr val="000000"/>
                </a:solidFill>
                <a:latin typeface="Calibri" panose="020F0502020204030204" pitchFamily="34" charset="0"/>
                <a:ea typeface="Calibri" panose="020F0502020204030204" pitchFamily="34" charset="0"/>
              </a:rPr>
              <a:t>    </a:t>
            </a:r>
            <a:r>
              <a:rPr lang="en-US" sz="2800" u="sng" dirty="0">
                <a:solidFill>
                  <a:srgbClr val="0070C0"/>
                </a:solidFill>
              </a:rPr>
              <a:t>75,000 </a:t>
            </a:r>
            <a:r>
              <a:rPr lang="pt-BR" sz="4000" b="1" dirty="0">
                <a:solidFill>
                  <a:srgbClr val="000000"/>
                </a:solidFill>
                <a:latin typeface="Calibri" panose="020F0502020204030204" pitchFamily="34" charset="0"/>
                <a:ea typeface="Calibri" panose="020F0502020204030204" pitchFamily="34" charset="0"/>
              </a:rPr>
              <a:t>      –         </a:t>
            </a:r>
            <a:r>
              <a:rPr lang="en-US" sz="2800" u="sng" dirty="0">
                <a:solidFill>
                  <a:srgbClr val="0070C0"/>
                </a:solidFill>
              </a:rPr>
              <a:t>65,000 </a:t>
            </a:r>
            <a:r>
              <a:rPr lang="pt-BR" sz="4000" b="1" dirty="0">
                <a:solidFill>
                  <a:srgbClr val="000000"/>
                </a:solidFill>
                <a:latin typeface="Calibri" panose="020F0502020204030204" pitchFamily="34" charset="0"/>
                <a:ea typeface="Calibri" panose="020F0502020204030204" pitchFamily="34" charset="0"/>
              </a:rPr>
              <a:t>                   = </a:t>
            </a:r>
            <a:r>
              <a:rPr lang="pt-BR" sz="2800" dirty="0">
                <a:solidFill>
                  <a:srgbClr val="0070C0"/>
                </a:solidFill>
              </a:rPr>
              <a:t>         </a:t>
            </a:r>
            <a:r>
              <a:rPr lang="pt-BR" sz="2800" u="sng" dirty="0">
                <a:solidFill>
                  <a:srgbClr val="0070C0"/>
                </a:solidFill>
              </a:rPr>
              <a:t>10,000</a:t>
            </a:r>
          </a:p>
          <a:p>
            <a:r>
              <a:rPr lang="pt-BR" b="1" dirty="0">
                <a:solidFill>
                  <a:srgbClr val="000000"/>
                </a:solidFill>
                <a:latin typeface="Calibri" panose="020F0502020204030204" pitchFamily="34" charset="0"/>
                <a:ea typeface="Calibri" panose="020F0502020204030204" pitchFamily="34" charset="0"/>
              </a:rPr>
              <a:t>  (higher parasitemia)                      (lower parasitemia)                                                       </a:t>
            </a:r>
            <a:r>
              <a:rPr lang="pt-BR" b="1" dirty="0" err="1">
                <a:solidFill>
                  <a:srgbClr val="000000"/>
                </a:solidFill>
                <a:latin typeface="Calibri" panose="020F0502020204030204" pitchFamily="34" charset="0"/>
                <a:ea typeface="Calibri" panose="020F0502020204030204" pitchFamily="34" charset="0"/>
              </a:rPr>
              <a:t>Difference</a:t>
            </a:r>
            <a:endParaRPr lang="pt-BR" sz="1600" dirty="0">
              <a:solidFill>
                <a:srgbClr val="000000"/>
              </a:solidFill>
              <a:latin typeface="Calibri" panose="020F0502020204030204" pitchFamily="34" charset="0"/>
              <a:ea typeface="Calibri" panose="020F0502020204030204" pitchFamily="34" charset="0"/>
            </a:endParaRPr>
          </a:p>
          <a:p>
            <a:pPr algn="ctr"/>
            <a:r>
              <a:rPr lang="pt-BR" sz="1400" b="1" dirty="0">
                <a:solidFill>
                  <a:srgbClr val="000000"/>
                </a:solidFill>
                <a:latin typeface="Calibri" panose="020F0502020204030204" pitchFamily="34" charset="0"/>
                <a:ea typeface="Calibri" panose="020F0502020204030204" pitchFamily="34" charset="0"/>
              </a:rPr>
              <a:t> </a:t>
            </a:r>
            <a:endParaRPr lang="pt-BR" sz="1600" dirty="0">
              <a:solidFill>
                <a:srgbClr val="000000"/>
              </a:solidFill>
              <a:latin typeface="Calibri" panose="020F0502020204030204" pitchFamily="34" charset="0"/>
              <a:ea typeface="Calibri" panose="020F0502020204030204" pitchFamily="34" charset="0"/>
            </a:endParaRPr>
          </a:p>
          <a:p>
            <a:pPr algn="ctr"/>
            <a:r>
              <a:rPr lang="pt-BR" b="1" dirty="0">
                <a:solidFill>
                  <a:srgbClr val="000000"/>
                </a:solidFill>
                <a:latin typeface="Calibri" panose="020F0502020204030204" pitchFamily="34" charset="0"/>
                <a:ea typeface="Calibri" panose="020F0502020204030204" pitchFamily="34" charset="0"/>
              </a:rPr>
              <a:t> </a:t>
            </a:r>
            <a:endParaRPr lang="pt-BR" sz="1600" dirty="0">
              <a:solidFill>
                <a:srgbClr val="000000"/>
              </a:solidFill>
              <a:latin typeface="Calibri" panose="020F0502020204030204" pitchFamily="34" charset="0"/>
              <a:ea typeface="Calibri" panose="020F0502020204030204" pitchFamily="34" charset="0"/>
            </a:endParaRPr>
          </a:p>
          <a:p>
            <a:pPr algn="ctr"/>
            <a:r>
              <a:rPr lang="pt-BR" sz="2800" u="sng" dirty="0">
                <a:solidFill>
                  <a:srgbClr val="0070C0"/>
                </a:solidFill>
              </a:rPr>
              <a:t>10,000 </a:t>
            </a:r>
            <a:r>
              <a:rPr lang="pt-BR" sz="3600" b="1" dirty="0">
                <a:solidFill>
                  <a:srgbClr val="000000"/>
                </a:solidFill>
                <a:latin typeface="Calibri" panose="020F0502020204030204" pitchFamily="34" charset="0"/>
                <a:ea typeface="Calibri" panose="020F0502020204030204" pitchFamily="34" charset="0"/>
              </a:rPr>
              <a:t>      / </a:t>
            </a:r>
            <a:r>
              <a:rPr lang="en-US" sz="2800" u="sng" dirty="0">
                <a:solidFill>
                  <a:srgbClr val="0070C0"/>
                </a:solidFill>
              </a:rPr>
              <a:t>    65,000 </a:t>
            </a:r>
            <a:r>
              <a:rPr lang="pt-BR" sz="2400" b="1" dirty="0">
                <a:solidFill>
                  <a:srgbClr val="000000"/>
                </a:solidFill>
                <a:latin typeface="Calibri" panose="020F0502020204030204" pitchFamily="34" charset="0"/>
                <a:ea typeface="Calibri" panose="020F0502020204030204" pitchFamily="34" charset="0"/>
              </a:rPr>
              <a:t>             * 100 </a:t>
            </a:r>
            <a:r>
              <a:rPr lang="pt-BR" sz="3600" b="1" dirty="0">
                <a:solidFill>
                  <a:srgbClr val="000000"/>
                </a:solidFill>
                <a:latin typeface="Calibri" panose="020F0502020204030204" pitchFamily="34" charset="0"/>
                <a:ea typeface="Calibri" panose="020F0502020204030204" pitchFamily="34" charset="0"/>
              </a:rPr>
              <a:t>  = </a:t>
            </a:r>
            <a:r>
              <a:rPr lang="pt-BR" sz="2800" b="1" dirty="0">
                <a:solidFill>
                  <a:srgbClr val="0070C0"/>
                </a:solidFill>
              </a:rPr>
              <a:t>        </a:t>
            </a:r>
            <a:r>
              <a:rPr lang="pt-BR" sz="2800" b="1" u="sng" dirty="0">
                <a:solidFill>
                  <a:srgbClr val="0070C0"/>
                </a:solidFill>
              </a:rPr>
              <a:t>15.4</a:t>
            </a:r>
          </a:p>
          <a:p>
            <a:r>
              <a:rPr lang="pt-BR" b="1" dirty="0">
                <a:solidFill>
                  <a:srgbClr val="000000"/>
                </a:solidFill>
                <a:latin typeface="Calibri" panose="020F0502020204030204" pitchFamily="34" charset="0"/>
                <a:ea typeface="Calibri" panose="020F0502020204030204" pitchFamily="34" charset="0"/>
              </a:rPr>
              <a:t>                     </a:t>
            </a:r>
            <a:r>
              <a:rPr lang="pt-BR" b="1" dirty="0" err="1">
                <a:solidFill>
                  <a:srgbClr val="000000"/>
                </a:solidFill>
                <a:latin typeface="Calibri" panose="020F0502020204030204" pitchFamily="34" charset="0"/>
                <a:ea typeface="Calibri" panose="020F0502020204030204" pitchFamily="34" charset="0"/>
              </a:rPr>
              <a:t>Difference</a:t>
            </a:r>
            <a:r>
              <a:rPr lang="pt-BR" b="1" dirty="0">
                <a:solidFill>
                  <a:srgbClr val="000000"/>
                </a:solidFill>
                <a:latin typeface="Calibri" panose="020F0502020204030204" pitchFamily="34" charset="0"/>
                <a:ea typeface="Calibri" panose="020F0502020204030204" pitchFamily="34" charset="0"/>
              </a:rPr>
              <a:t>                (lower parasitemia)                                                    %</a:t>
            </a:r>
            <a:endParaRPr lang="pt-BR" sz="1600" dirty="0">
              <a:solidFill>
                <a:srgbClr val="000000"/>
              </a:solidFill>
              <a:effectLst/>
              <a:latin typeface="Calibri" panose="020F0502020204030204" pitchFamily="34" charset="0"/>
              <a:ea typeface="Calibri" panose="020F0502020204030204" pitchFamily="34" charset="0"/>
            </a:endParaRPr>
          </a:p>
        </p:txBody>
      </p:sp>
      <p:sp>
        <p:nvSpPr>
          <p:cNvPr id="3" name="TextBox 2"/>
          <p:cNvSpPr txBox="1"/>
          <p:nvPr/>
        </p:nvSpPr>
        <p:spPr>
          <a:xfrm>
            <a:off x="685800" y="1417638"/>
            <a:ext cx="3429000" cy="830997"/>
          </a:xfrm>
          <a:prstGeom prst="rect">
            <a:avLst/>
          </a:prstGeom>
          <a:noFill/>
        </p:spPr>
        <p:txBody>
          <a:bodyPr wrap="square" rtlCol="0">
            <a:spAutoFit/>
          </a:bodyPr>
          <a:lstStyle/>
          <a:p>
            <a:r>
              <a:rPr lang="en-US" sz="2400" dirty="0">
                <a:solidFill>
                  <a:srgbClr val="0070C0"/>
                </a:solidFill>
              </a:rPr>
              <a:t>1st </a:t>
            </a:r>
            <a:r>
              <a:rPr lang="en-US" sz="2400" dirty="0" err="1">
                <a:solidFill>
                  <a:srgbClr val="0070C0"/>
                </a:solidFill>
              </a:rPr>
              <a:t>Reading</a:t>
            </a:r>
            <a:r>
              <a:rPr lang="en-US" sz="2400" dirty="0">
                <a:solidFill>
                  <a:srgbClr val="0070C0"/>
                </a:solidFill>
              </a:rPr>
              <a:t>: 65,000</a:t>
            </a:r>
          </a:p>
          <a:p>
            <a:r>
              <a:rPr lang="en-US" sz="2400" dirty="0">
                <a:solidFill>
                  <a:srgbClr val="0070C0"/>
                </a:solidFill>
              </a:rPr>
              <a:t>2nd </a:t>
            </a:r>
            <a:r>
              <a:rPr lang="en-US" sz="2400" dirty="0" err="1">
                <a:solidFill>
                  <a:srgbClr val="0070C0"/>
                </a:solidFill>
              </a:rPr>
              <a:t>Reading</a:t>
            </a:r>
            <a:r>
              <a:rPr lang="en-US" sz="2400" dirty="0">
                <a:solidFill>
                  <a:srgbClr val="0070C0"/>
                </a:solidFill>
              </a:rPr>
              <a:t>: 75,000</a:t>
            </a:r>
            <a:endParaRPr lang="pt-BR" sz="2400" dirty="0">
              <a:solidFill>
                <a:srgbClr val="0070C0"/>
              </a:solidFill>
            </a:endParaRPr>
          </a:p>
        </p:txBody>
      </p:sp>
      <p:sp>
        <p:nvSpPr>
          <p:cNvPr id="5" name="TextBox 4"/>
          <p:cNvSpPr txBox="1"/>
          <p:nvPr/>
        </p:nvSpPr>
        <p:spPr>
          <a:xfrm>
            <a:off x="2428875" y="5105400"/>
            <a:ext cx="4443717" cy="523220"/>
          </a:xfrm>
          <a:prstGeom prst="rect">
            <a:avLst/>
          </a:prstGeom>
          <a:noFill/>
        </p:spPr>
        <p:txBody>
          <a:bodyPr wrap="none" rtlCol="0">
            <a:spAutoFit/>
          </a:bodyPr>
          <a:lstStyle/>
          <a:p>
            <a:r>
              <a:rPr lang="en-US" sz="2800" b="1" dirty="0">
                <a:solidFill>
                  <a:schemeClr val="accent1"/>
                </a:solidFill>
              </a:rPr>
              <a:t>15.4% </a:t>
            </a:r>
            <a:r>
              <a:rPr lang="es-419" sz="2800" b="1" dirty="0">
                <a:solidFill>
                  <a:schemeClr val="accent1"/>
                </a:solidFill>
              </a:rPr>
              <a:t>is </a:t>
            </a:r>
            <a:r>
              <a:rPr lang="en-US" sz="2800" b="1" dirty="0">
                <a:solidFill>
                  <a:srgbClr val="FF0000"/>
                </a:solidFill>
              </a:rPr>
              <a:t>NOT </a:t>
            </a:r>
            <a:r>
              <a:rPr lang="pt-BR" sz="2800" b="1" dirty="0">
                <a:solidFill>
                  <a:schemeClr val="accent1"/>
                </a:solidFill>
              </a:rPr>
              <a:t>greater than 25%</a:t>
            </a:r>
          </a:p>
        </p:txBody>
      </p:sp>
      <p:sp>
        <p:nvSpPr>
          <p:cNvPr id="6" name="TextBox 5"/>
          <p:cNvSpPr txBox="1"/>
          <p:nvPr/>
        </p:nvSpPr>
        <p:spPr>
          <a:xfrm>
            <a:off x="2796994" y="5656540"/>
            <a:ext cx="3550011" cy="523220"/>
          </a:xfrm>
          <a:prstGeom prst="rect">
            <a:avLst/>
          </a:prstGeom>
          <a:noFill/>
        </p:spPr>
        <p:txBody>
          <a:bodyPr wrap="none" rtlCol="0">
            <a:spAutoFit/>
          </a:bodyPr>
          <a:lstStyle/>
          <a:p>
            <a:r>
              <a:rPr lang="en-US" sz="2800" b="1" dirty="0">
                <a:solidFill>
                  <a:srgbClr val="FF0000"/>
                </a:solidFill>
              </a:rPr>
              <a:t>NO </a:t>
            </a:r>
            <a:r>
              <a:rPr lang="pt-BR" sz="2800" b="1" dirty="0">
                <a:solidFill>
                  <a:schemeClr val="accent1"/>
                </a:solidFill>
              </a:rPr>
              <a:t>3rd reading</a:t>
            </a:r>
          </a:p>
        </p:txBody>
      </p:sp>
    </p:spTree>
    <p:extLst>
      <p:ext uri="{BB962C8B-B14F-4D97-AF65-F5344CB8AC3E}">
        <p14:creationId xmlns:p14="http://schemas.microsoft.com/office/powerpoint/2010/main" val="942255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pt-BR" b="1" dirty="0"/>
              <a:t>Conservation </a:t>
            </a:r>
            <a:r>
              <a:rPr lang="pt-BR" b="1" dirty="0" err="1"/>
              <a:t>of</a:t>
            </a:r>
            <a:r>
              <a:rPr lang="pt-BR" b="1" dirty="0"/>
              <a:t> </a:t>
            </a:r>
            <a:r>
              <a:rPr lang="pt-PT" b="1" dirty="0"/>
              <a:t>slides </a:t>
            </a:r>
          </a:p>
        </p:txBody>
      </p:sp>
      <p:sp>
        <p:nvSpPr>
          <p:cNvPr id="23555" name="Rectangle 3"/>
          <p:cNvSpPr>
            <a:spLocks noGrp="1" noChangeArrowheads="1"/>
          </p:cNvSpPr>
          <p:nvPr>
            <p:ph type="body" idx="1"/>
          </p:nvPr>
        </p:nvSpPr>
        <p:spPr/>
        <p:txBody>
          <a:bodyPr>
            <a:normAutofit lnSpcReduction="10000"/>
          </a:bodyPr>
          <a:lstStyle/>
          <a:p>
            <a:r>
              <a:rPr lang="pt-PT" dirty="0" err="1"/>
              <a:t>The</a:t>
            </a:r>
            <a:r>
              <a:rPr lang="pt-PT" dirty="0"/>
              <a:t> slide when drying should be</a:t>
            </a:r>
            <a:r>
              <a:rPr lang="en-US" dirty="0"/>
              <a:t>:</a:t>
            </a:r>
          </a:p>
          <a:p>
            <a:pPr lvl="1"/>
            <a:r>
              <a:rPr lang="pt-PT" dirty="0"/>
              <a:t>out of reach of insects and dust </a:t>
            </a:r>
          </a:p>
          <a:p>
            <a:pPr lvl="1"/>
            <a:r>
              <a:rPr lang="pt-PT" dirty="0"/>
              <a:t>duly identified with number, code, date and day of collection </a:t>
            </a:r>
          </a:p>
          <a:p>
            <a:r>
              <a:rPr lang="pt-PT" dirty="0"/>
              <a:t>The </a:t>
            </a:r>
            <a:r>
              <a:rPr lang="pt-PT" dirty="0" err="1"/>
              <a:t>number</a:t>
            </a:r>
            <a:r>
              <a:rPr lang="pt-PT" dirty="0"/>
              <a:t> </a:t>
            </a:r>
            <a:r>
              <a:rPr lang="pt-PT" dirty="0" err="1"/>
              <a:t>on</a:t>
            </a:r>
            <a:r>
              <a:rPr lang="pt-PT" dirty="0"/>
              <a:t> the slide should be the same as the </a:t>
            </a:r>
            <a:r>
              <a:rPr lang="pt-PT" dirty="0" err="1"/>
              <a:t>number</a:t>
            </a:r>
            <a:r>
              <a:rPr lang="pt-PT" dirty="0"/>
              <a:t> </a:t>
            </a:r>
            <a:r>
              <a:rPr lang="pt-PT" dirty="0" err="1"/>
              <a:t>on</a:t>
            </a:r>
            <a:r>
              <a:rPr lang="pt-PT" dirty="0"/>
              <a:t> the study sheet</a:t>
            </a:r>
          </a:p>
          <a:p>
            <a:r>
              <a:rPr lang="pt-PT" dirty="0"/>
              <a:t>At the end of </a:t>
            </a:r>
            <a:r>
              <a:rPr lang="pt-PT" dirty="0" err="1"/>
              <a:t>the</a:t>
            </a:r>
            <a:r>
              <a:rPr lang="pt-PT" dirty="0"/>
              <a:t> </a:t>
            </a:r>
            <a:r>
              <a:rPr lang="pt-PT" dirty="0" err="1"/>
              <a:t>reading</a:t>
            </a:r>
            <a:r>
              <a:rPr lang="pt-PT" dirty="0"/>
              <a:t>, the slides should be carefully stored in appropriate boxes</a:t>
            </a:r>
          </a:p>
          <a:p>
            <a:pPr lvl="1"/>
            <a:r>
              <a:rPr lang="pt-PT" b="1" dirty="0">
                <a:solidFill>
                  <a:srgbClr val="FF0000"/>
                </a:solidFill>
              </a:rPr>
              <a:t>ATTN!!! Do not wash the blades with xylol</a:t>
            </a:r>
          </a:p>
        </p:txBody>
      </p:sp>
    </p:spTree>
    <p:extLst>
      <p:ext uri="{BB962C8B-B14F-4D97-AF65-F5344CB8AC3E}">
        <p14:creationId xmlns:p14="http://schemas.microsoft.com/office/powerpoint/2010/main" val="211127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12379"/>
            <a:ext cx="8229600" cy="1143000"/>
          </a:xfrm>
        </p:spPr>
        <p:txBody>
          <a:bodyPr/>
          <a:lstStyle/>
          <a:p>
            <a:pPr eaLnBrk="1" hangingPunct="1">
              <a:defRPr/>
            </a:pPr>
            <a:r>
              <a:rPr lang="pt-PT" b="1" dirty="0"/>
              <a:t>DAILY ACTIVITIES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73174492"/>
              </p:ext>
            </p:extLst>
          </p:nvPr>
        </p:nvGraphicFramePr>
        <p:xfrm>
          <a:off x="165652" y="689113"/>
          <a:ext cx="8811554" cy="3307080"/>
        </p:xfrm>
        <a:graphic>
          <a:graphicData uri="http://schemas.openxmlformats.org/drawingml/2006/table">
            <a:tbl>
              <a:tblPr firstRow="1" bandRow="1">
                <a:tableStyleId>{00A15C55-8517-42AA-B614-E9B94910E393}</a:tableStyleId>
              </a:tblPr>
              <a:tblGrid>
                <a:gridCol w="1770674">
                  <a:extLst>
                    <a:ext uri="{9D8B030D-6E8A-4147-A177-3AD203B41FA5}">
                      <a16:colId xmlns:a16="http://schemas.microsoft.com/office/drawing/2014/main" val="1190249404"/>
                    </a:ext>
                  </a:extLst>
                </a:gridCol>
                <a:gridCol w="640080">
                  <a:extLst>
                    <a:ext uri="{9D8B030D-6E8A-4147-A177-3AD203B41FA5}">
                      <a16:colId xmlns:a16="http://schemas.microsoft.com/office/drawing/2014/main" val="2743214769"/>
                    </a:ext>
                  </a:extLst>
                </a:gridCol>
                <a:gridCol w="640080">
                  <a:extLst>
                    <a:ext uri="{9D8B030D-6E8A-4147-A177-3AD203B41FA5}">
                      <a16:colId xmlns:a16="http://schemas.microsoft.com/office/drawing/2014/main" val="1518644395"/>
                    </a:ext>
                  </a:extLst>
                </a:gridCol>
                <a:gridCol w="640080">
                  <a:extLst>
                    <a:ext uri="{9D8B030D-6E8A-4147-A177-3AD203B41FA5}">
                      <a16:colId xmlns:a16="http://schemas.microsoft.com/office/drawing/2014/main" val="3179092232"/>
                    </a:ext>
                  </a:extLst>
                </a:gridCol>
                <a:gridCol w="640080">
                  <a:extLst>
                    <a:ext uri="{9D8B030D-6E8A-4147-A177-3AD203B41FA5}">
                      <a16:colId xmlns:a16="http://schemas.microsoft.com/office/drawing/2014/main" val="2148664637"/>
                    </a:ext>
                  </a:extLst>
                </a:gridCol>
                <a:gridCol w="640080">
                  <a:extLst>
                    <a:ext uri="{9D8B030D-6E8A-4147-A177-3AD203B41FA5}">
                      <a16:colId xmlns:a16="http://schemas.microsoft.com/office/drawing/2014/main" val="665030256"/>
                    </a:ext>
                  </a:extLst>
                </a:gridCol>
                <a:gridCol w="640080">
                  <a:extLst>
                    <a:ext uri="{9D8B030D-6E8A-4147-A177-3AD203B41FA5}">
                      <a16:colId xmlns:a16="http://schemas.microsoft.com/office/drawing/2014/main" val="1405617018"/>
                    </a:ext>
                  </a:extLst>
                </a:gridCol>
                <a:gridCol w="640080">
                  <a:extLst>
                    <a:ext uri="{9D8B030D-6E8A-4147-A177-3AD203B41FA5}">
                      <a16:colId xmlns:a16="http://schemas.microsoft.com/office/drawing/2014/main" val="3871549116"/>
                    </a:ext>
                  </a:extLst>
                </a:gridCol>
                <a:gridCol w="640080">
                  <a:extLst>
                    <a:ext uri="{9D8B030D-6E8A-4147-A177-3AD203B41FA5}">
                      <a16:colId xmlns:a16="http://schemas.microsoft.com/office/drawing/2014/main" val="2133540362"/>
                    </a:ext>
                  </a:extLst>
                </a:gridCol>
                <a:gridCol w="640080">
                  <a:extLst>
                    <a:ext uri="{9D8B030D-6E8A-4147-A177-3AD203B41FA5}">
                      <a16:colId xmlns:a16="http://schemas.microsoft.com/office/drawing/2014/main" val="2644481565"/>
                    </a:ext>
                  </a:extLst>
                </a:gridCol>
                <a:gridCol w="640080">
                  <a:extLst>
                    <a:ext uri="{9D8B030D-6E8A-4147-A177-3AD203B41FA5}">
                      <a16:colId xmlns:a16="http://schemas.microsoft.com/office/drawing/2014/main" val="2491294206"/>
                    </a:ext>
                  </a:extLst>
                </a:gridCol>
                <a:gridCol w="640080">
                  <a:extLst>
                    <a:ext uri="{9D8B030D-6E8A-4147-A177-3AD203B41FA5}">
                      <a16:colId xmlns:a16="http://schemas.microsoft.com/office/drawing/2014/main" val="809096473"/>
                    </a:ext>
                  </a:extLst>
                </a:gridCol>
              </a:tblGrid>
              <a:tr h="442911">
                <a:tc>
                  <a:txBody>
                    <a:bodyPr/>
                    <a:lstStyle/>
                    <a:p>
                      <a:pPr algn="ctr"/>
                      <a:endParaRPr lang="pt-BR" sz="2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pt-BR" sz="2800" b="0" dirty="0">
                          <a:latin typeface="+mj-lt"/>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r>
                        <a:rPr lang="pt-BR" sz="2800" b="0" dirty="0">
                          <a:latin typeface="+mj-lt"/>
                        </a:rPr>
                        <a:t>28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algn="ctr"/>
                      <a:endParaRPr lang="pt-BR" sz="28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2800" b="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pt-BR" sz="2800" b="0" dirty="0">
                          <a:latin typeface="+mj-lt"/>
                        </a:rPr>
                        <a:t>Ex</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509453906"/>
                  </a:ext>
                </a:extLst>
              </a:tr>
              <a:tr h="442911">
                <a:tc>
                  <a:txBody>
                    <a:bodyPr/>
                    <a:lstStyle/>
                    <a:p>
                      <a:pPr algn="ctr"/>
                      <a:endParaRPr lang="pt-BR" sz="2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pt-BR" sz="2800" dirty="0">
                          <a:solidFill>
                            <a:schemeClr val="bg1"/>
                          </a:solidFill>
                          <a:latin typeface="+mj-lt"/>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pt-BR" sz="2800" dirty="0">
                          <a:solidFill>
                            <a:schemeClr val="bg1"/>
                          </a:solidFill>
                          <a:latin typeface="+mj-lt"/>
                        </a:rPr>
                        <a:t>28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endParaRPr lang="pt-BR" sz="2800" dirty="0">
                        <a:solidFill>
                          <a:schemeClr val="bg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2800" dirty="0">
                        <a:solidFill>
                          <a:schemeClr val="bg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pt-BR" sz="2800" dirty="0">
                          <a:solidFill>
                            <a:schemeClr val="bg1"/>
                          </a:solidFill>
                          <a:latin typeface="+mj-lt"/>
                        </a:rPr>
                        <a:t>Ex</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4128650020"/>
                  </a:ext>
                </a:extLst>
              </a:tr>
              <a:tr h="442911">
                <a:tc>
                  <a:txBody>
                    <a:bodyPr/>
                    <a:lstStyle/>
                    <a:p>
                      <a:pPr algn="ctr"/>
                      <a:endParaRPr lang="pt-BR" sz="2000" dirty="0">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pt-BR" sz="2800" dirty="0">
                          <a:solidFill>
                            <a:schemeClr val="bg1"/>
                          </a:solidFill>
                          <a:latin typeface="+mj-lt"/>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28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pt-BR" sz="2800" dirty="0">
                          <a:solidFill>
                            <a:schemeClr val="bg1"/>
                          </a:solidFill>
                          <a:latin typeface="+mj-lt"/>
                        </a:rPr>
                        <a:t>42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en-US" sz="2800" dirty="0">
                          <a:solidFill>
                            <a:schemeClr val="bg1"/>
                          </a:solidFill>
                          <a:latin typeface="+mj-lt"/>
                        </a:rPr>
                        <a:t>Ex</a:t>
                      </a:r>
                      <a:endParaRPr lang="pt-BR" sz="2800" dirty="0">
                        <a:solidFill>
                          <a:schemeClr val="bg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extLst>
                  <a:ext uri="{0D108BD9-81ED-4DB2-BD59-A6C34878D82A}">
                    <a16:rowId xmlns:a16="http://schemas.microsoft.com/office/drawing/2014/main" val="3167705752"/>
                  </a:ext>
                </a:extLst>
              </a:tr>
              <a:tr h="548640">
                <a:tc>
                  <a:txBody>
                    <a:bodyPr/>
                    <a:lstStyle/>
                    <a:p>
                      <a:pPr algn="r"/>
                      <a:r>
                        <a:rPr lang="pt-BR" sz="2000" dirty="0">
                          <a:solidFill>
                            <a:schemeClr val="tx1"/>
                          </a:solidFill>
                          <a:latin typeface="+mj-lt"/>
                        </a:rPr>
                        <a:t>Parasitemia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mn-lt"/>
                          <a:ea typeface="+mn-ea"/>
                          <a:cs typeface="+mn-cs"/>
                        </a:rPr>
                        <a:t>Only </a:t>
                      </a:r>
                      <a:r>
                        <a:rPr lang="en-US" sz="1100" b="1" kern="1200" baseline="0" dirty="0">
                          <a:solidFill>
                            <a:schemeClr val="tx1"/>
                          </a:solidFill>
                          <a:latin typeface="+mn-lt"/>
                          <a:ea typeface="+mn-ea"/>
                          <a:cs typeface="+mn-cs"/>
                        </a:rPr>
                        <a:t>serious malaria</a:t>
                      </a:r>
                      <a:endParaRPr lang="pt-BR" sz="1100" b="1"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79392664"/>
                  </a:ext>
                </a:extLst>
              </a:tr>
              <a:tr h="548640">
                <a:tc>
                  <a:txBody>
                    <a:bodyPr/>
                    <a:lstStyle/>
                    <a:p>
                      <a:pPr algn="r"/>
                      <a:r>
                        <a:rPr lang="pt-BR" sz="2000" dirty="0">
                          <a:solidFill>
                            <a:schemeClr val="tx1"/>
                          </a:solidFill>
                          <a:latin typeface="+mj-lt"/>
                        </a:rPr>
                        <a:t>Filter paper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72373508"/>
                  </a:ext>
                </a:extLst>
              </a:tr>
              <a:tr h="548640">
                <a:tc>
                  <a:txBody>
                    <a:bodyPr/>
                    <a:lstStyle/>
                    <a:p>
                      <a:pPr algn="r"/>
                      <a:r>
                        <a:rPr lang="pt-BR" sz="2000" dirty="0">
                          <a:solidFill>
                            <a:schemeClr val="tx1"/>
                          </a:solidFill>
                          <a:latin typeface="+mj-lt"/>
                        </a:rPr>
                        <a:t>Haemoglobin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endParaRPr lang="pt-BR" sz="3200" dirty="0">
                        <a:solidFill>
                          <a:schemeClr val="tx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pt-BR" sz="3200" b="0" i="0" u="none" strike="noStrike" kern="1200" cap="none" spc="0" normalizeH="0" baseline="0" noProof="0" dirty="0">
                        <a:ln>
                          <a:noFill/>
                        </a:ln>
                        <a:solidFill>
                          <a:schemeClr val="tx1"/>
                        </a:solidFill>
                        <a:effectLst/>
                        <a:uLnTx/>
                        <a:uFillTx/>
                        <a:latin typeface="Franklin Gothic Medium" panose="020B060302010202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27589419"/>
                  </a:ext>
                </a:extLst>
              </a:tr>
            </a:tbl>
          </a:graphicData>
        </a:graphic>
      </p:graphicFrame>
      <p:sp>
        <p:nvSpPr>
          <p:cNvPr id="6" name="Rectangle 5"/>
          <p:cNvSpPr/>
          <p:nvPr/>
        </p:nvSpPr>
        <p:spPr>
          <a:xfrm>
            <a:off x="1083365" y="593035"/>
            <a:ext cx="729424" cy="646331"/>
          </a:xfrm>
          <a:prstGeom prst="rect">
            <a:avLst/>
          </a:prstGeom>
        </p:spPr>
        <p:txBody>
          <a:bodyPr wrap="square">
            <a:spAutoFit/>
          </a:bodyPr>
          <a:lstStyle/>
          <a:p>
            <a:r>
              <a:rPr lang="pt-BR" sz="3600" b="1" dirty="0">
                <a:solidFill>
                  <a:srgbClr val="FF0000"/>
                </a:solidFill>
                <a:latin typeface="+mj-lt"/>
              </a:rPr>
              <a:t>AL</a:t>
            </a:r>
            <a:endParaRPr lang="pt-BR" sz="3600" b="1" dirty="0">
              <a:latin typeface="+mj-lt"/>
            </a:endParaRPr>
          </a:p>
        </p:txBody>
      </p:sp>
      <p:sp>
        <p:nvSpPr>
          <p:cNvPr id="7" name="Rectangle 6"/>
          <p:cNvSpPr/>
          <p:nvPr/>
        </p:nvSpPr>
        <p:spPr>
          <a:xfrm>
            <a:off x="521602" y="1100867"/>
            <a:ext cx="1291187" cy="646331"/>
          </a:xfrm>
          <a:prstGeom prst="rect">
            <a:avLst/>
          </a:prstGeom>
        </p:spPr>
        <p:txBody>
          <a:bodyPr wrap="none">
            <a:spAutoFit/>
          </a:bodyPr>
          <a:lstStyle/>
          <a:p>
            <a:r>
              <a:rPr lang="pt-BR" sz="3600" b="1" dirty="0">
                <a:solidFill>
                  <a:schemeClr val="accent3">
                    <a:lumMod val="75000"/>
                  </a:schemeClr>
                </a:solidFill>
                <a:latin typeface="+mj-lt"/>
              </a:rPr>
              <a:t>ASAQ</a:t>
            </a:r>
            <a:endParaRPr lang="pt-BR" sz="3600" dirty="0">
              <a:latin typeface="+mj-lt"/>
            </a:endParaRPr>
          </a:p>
        </p:txBody>
      </p:sp>
      <p:sp>
        <p:nvSpPr>
          <p:cNvPr id="8" name="Rectangle 7"/>
          <p:cNvSpPr/>
          <p:nvPr/>
        </p:nvSpPr>
        <p:spPr>
          <a:xfrm>
            <a:off x="1030903" y="1653582"/>
            <a:ext cx="764953" cy="646331"/>
          </a:xfrm>
          <a:prstGeom prst="rect">
            <a:avLst/>
          </a:prstGeom>
        </p:spPr>
        <p:txBody>
          <a:bodyPr wrap="none">
            <a:spAutoFit/>
          </a:bodyPr>
          <a:lstStyle/>
          <a:p>
            <a:r>
              <a:rPr lang="pt-BR" sz="3600" b="1" dirty="0">
                <a:solidFill>
                  <a:srgbClr val="0070C0"/>
                </a:solidFill>
                <a:latin typeface="+mj-lt"/>
              </a:rPr>
              <a:t>DP</a:t>
            </a:r>
          </a:p>
        </p:txBody>
      </p:sp>
      <p:sp>
        <p:nvSpPr>
          <p:cNvPr id="3" name="Rectangle 2"/>
          <p:cNvSpPr/>
          <p:nvPr/>
        </p:nvSpPr>
        <p:spPr>
          <a:xfrm>
            <a:off x="461443" y="5910599"/>
            <a:ext cx="8226286" cy="757130"/>
          </a:xfrm>
          <a:prstGeom prst="rect">
            <a:avLst/>
          </a:prstGeom>
        </p:spPr>
        <p:txBody>
          <a:bodyPr wrap="square">
            <a:spAutoFit/>
          </a:bodyPr>
          <a:lstStyle/>
          <a:p>
            <a:pPr>
              <a:lnSpc>
                <a:spcPct val="90000"/>
              </a:lnSpc>
            </a:pPr>
            <a:r>
              <a:rPr lang="pt-PT" sz="2400" b="1" dirty="0"/>
              <a:t>Note: daily evaluation of the results will be done by the clinical staff involved in the study.</a:t>
            </a:r>
          </a:p>
        </p:txBody>
      </p:sp>
      <p:sp>
        <p:nvSpPr>
          <p:cNvPr id="2" name="Rectangle 1">
            <a:extLst>
              <a:ext uri="{FF2B5EF4-FFF2-40B4-BE49-F238E27FC236}">
                <a16:creationId xmlns:a16="http://schemas.microsoft.com/office/drawing/2014/main" id="{9F0BD9AD-610C-D215-D61C-FFB65E42DCF3}"/>
              </a:ext>
            </a:extLst>
          </p:cNvPr>
          <p:cNvSpPr/>
          <p:nvPr/>
        </p:nvSpPr>
        <p:spPr>
          <a:xfrm>
            <a:off x="401807" y="4051981"/>
            <a:ext cx="3833191" cy="1902059"/>
          </a:xfrm>
          <a:prstGeom prst="rect">
            <a:avLst/>
          </a:prstGeom>
        </p:spPr>
        <p:txBody>
          <a:bodyPr wrap="square" lIns="91440" tIns="45720" rIns="91440" bIns="45720" anchor="t">
            <a:spAutoFit/>
          </a:bodyPr>
          <a:lstStyle/>
          <a:p>
            <a:pPr>
              <a:lnSpc>
                <a:spcPct val="90000"/>
              </a:lnSpc>
            </a:pPr>
            <a:r>
              <a:rPr lang="pt-PT" sz="2400" b="1" dirty="0"/>
              <a:t>E</a:t>
            </a:r>
            <a:r>
              <a:rPr lang="pt-PT" sz="2000" b="1" dirty="0"/>
              <a:t>x: excluded</a:t>
            </a:r>
            <a:endParaRPr lang="pt-PT" sz="2000" b="1" dirty="0">
              <a:cs typeface="Calibri"/>
            </a:endParaRPr>
          </a:p>
          <a:p>
            <a:pPr>
              <a:lnSpc>
                <a:spcPct val="90000"/>
              </a:lnSpc>
            </a:pPr>
            <a:r>
              <a:rPr lang="pt-PT" sz="2000" b="1" err="1">
                <a:cs typeface="Calibri"/>
              </a:rPr>
              <a:t>Clinical</a:t>
            </a:r>
            <a:r>
              <a:rPr lang="pt-PT" sz="2000" b="1" dirty="0">
                <a:cs typeface="Calibri"/>
              </a:rPr>
              <a:t> </a:t>
            </a:r>
            <a:r>
              <a:rPr lang="pt-PT" sz="2000" b="1" err="1">
                <a:cs typeface="Calibri"/>
              </a:rPr>
              <a:t>signs</a:t>
            </a:r>
            <a:r>
              <a:rPr lang="pt-PT" sz="2000" b="1" dirty="0">
                <a:cs typeface="Calibri"/>
              </a:rPr>
              <a:t> </a:t>
            </a:r>
            <a:r>
              <a:rPr lang="pt-PT" sz="2000" b="1" err="1">
                <a:cs typeface="Calibri"/>
              </a:rPr>
              <a:t>of</a:t>
            </a:r>
            <a:r>
              <a:rPr lang="pt-PT" sz="2000" b="1" dirty="0">
                <a:cs typeface="Calibri"/>
              </a:rPr>
              <a:t> </a:t>
            </a:r>
            <a:r>
              <a:rPr lang="pt-PT" sz="2000" b="1" err="1">
                <a:cs typeface="Calibri"/>
              </a:rPr>
              <a:t>severe</a:t>
            </a:r>
            <a:r>
              <a:rPr lang="pt-PT" sz="2000" b="1" dirty="0">
                <a:cs typeface="Calibri"/>
              </a:rPr>
              <a:t> malaria: </a:t>
            </a:r>
          </a:p>
          <a:p>
            <a:pPr marL="457200" indent="-457200">
              <a:buFont typeface="Arial"/>
              <a:buChar char="•"/>
            </a:pPr>
            <a:r>
              <a:rPr lang="pt-PT" sz="2000" err="1">
                <a:ea typeface="+mn-lt"/>
                <a:cs typeface="+mn-lt"/>
              </a:rPr>
              <a:t>Changes</a:t>
            </a:r>
            <a:r>
              <a:rPr lang="pt-PT" sz="2000">
                <a:ea typeface="+mn-lt"/>
                <a:cs typeface="+mn-lt"/>
              </a:rPr>
              <a:t> in </a:t>
            </a:r>
            <a:r>
              <a:rPr lang="pt-PT" sz="2000" err="1">
                <a:ea typeface="+mn-lt"/>
                <a:cs typeface="+mn-lt"/>
              </a:rPr>
              <a:t>consciousness</a:t>
            </a:r>
            <a:endParaRPr lang="pt-PT" sz="2000" err="1">
              <a:cs typeface="Calibri"/>
            </a:endParaRPr>
          </a:p>
          <a:p>
            <a:pPr marL="457200" indent="-457200">
              <a:buFont typeface="Arial"/>
              <a:buChar char="•"/>
            </a:pPr>
            <a:r>
              <a:rPr lang="pt-PT" sz="2000" err="1">
                <a:ea typeface="+mn-lt"/>
                <a:cs typeface="+mn-lt"/>
              </a:rPr>
              <a:t>Prostration</a:t>
            </a:r>
            <a:endParaRPr lang="pt-PT" sz="2000" err="1">
              <a:cs typeface="Calibri"/>
            </a:endParaRPr>
          </a:p>
          <a:p>
            <a:pPr marL="457200" indent="-457200">
              <a:buFont typeface="Arial"/>
              <a:buChar char="•"/>
            </a:pPr>
            <a:r>
              <a:rPr lang="pt-PT" sz="2000" err="1">
                <a:ea typeface="+mn-lt"/>
                <a:cs typeface="+mn-lt"/>
              </a:rPr>
              <a:t>Multiple</a:t>
            </a:r>
            <a:r>
              <a:rPr lang="pt-PT" sz="2000" dirty="0">
                <a:ea typeface="+mn-lt"/>
                <a:cs typeface="+mn-lt"/>
              </a:rPr>
              <a:t> </a:t>
            </a:r>
            <a:r>
              <a:rPr lang="pt-PT" sz="2000" err="1">
                <a:ea typeface="+mn-lt"/>
                <a:cs typeface="+mn-lt"/>
              </a:rPr>
              <a:t>convulsions</a:t>
            </a:r>
            <a:endParaRPr lang="pt-PT" sz="2000" err="1">
              <a:cs typeface="Calibri"/>
            </a:endParaRPr>
          </a:p>
          <a:p>
            <a:pPr marL="457200" indent="-457200">
              <a:lnSpc>
                <a:spcPct val="90000"/>
              </a:lnSpc>
              <a:buAutoNum type="arabicPeriod"/>
            </a:pPr>
            <a:endParaRPr lang="pt-PT" sz="2000" b="1" dirty="0">
              <a:cs typeface="Calibri"/>
            </a:endParaRPr>
          </a:p>
        </p:txBody>
      </p:sp>
      <p:sp>
        <p:nvSpPr>
          <p:cNvPr id="4" name="Rectangle 3">
            <a:extLst>
              <a:ext uri="{FF2B5EF4-FFF2-40B4-BE49-F238E27FC236}">
                <a16:creationId xmlns:a16="http://schemas.microsoft.com/office/drawing/2014/main" id="{DDE0C273-9FB8-732C-E2EB-1AA01B173BCB}"/>
              </a:ext>
            </a:extLst>
          </p:cNvPr>
          <p:cNvSpPr/>
          <p:nvPr/>
        </p:nvSpPr>
        <p:spPr>
          <a:xfrm>
            <a:off x="4645815" y="4051980"/>
            <a:ext cx="3833191" cy="2492990"/>
          </a:xfrm>
          <a:prstGeom prst="rect">
            <a:avLst/>
          </a:prstGeom>
        </p:spPr>
        <p:txBody>
          <a:bodyPr wrap="square" lIns="91440" tIns="45720" rIns="91440" bIns="45720" anchor="t">
            <a:spAutoFit/>
          </a:bodyPr>
          <a:lstStyle/>
          <a:p>
            <a:pPr>
              <a:lnSpc>
                <a:spcPct val="90000"/>
              </a:lnSpc>
            </a:pPr>
            <a:r>
              <a:rPr lang="pt-PT" sz="2000" b="1" dirty="0" err="1">
                <a:cs typeface="Calibri"/>
              </a:rPr>
              <a:t>Lab</a:t>
            </a:r>
            <a:r>
              <a:rPr lang="pt-PT" sz="2000" b="1" dirty="0">
                <a:cs typeface="Calibri"/>
              </a:rPr>
              <a:t> </a:t>
            </a:r>
            <a:r>
              <a:rPr lang="pt-PT" sz="2000" b="1" dirty="0" err="1">
                <a:cs typeface="Calibri"/>
              </a:rPr>
              <a:t>signs</a:t>
            </a:r>
            <a:r>
              <a:rPr lang="pt-PT" sz="2000" b="1" dirty="0">
                <a:cs typeface="Calibri"/>
              </a:rPr>
              <a:t> </a:t>
            </a:r>
            <a:r>
              <a:rPr lang="pt-PT" sz="2000" b="1" dirty="0" err="1">
                <a:cs typeface="Calibri"/>
              </a:rPr>
              <a:t>of</a:t>
            </a:r>
            <a:r>
              <a:rPr lang="pt-PT" sz="2000" b="1" dirty="0">
                <a:cs typeface="Calibri"/>
              </a:rPr>
              <a:t> </a:t>
            </a:r>
            <a:r>
              <a:rPr lang="pt-PT" sz="2000" b="1" dirty="0" err="1">
                <a:cs typeface="Calibri"/>
              </a:rPr>
              <a:t>severe</a:t>
            </a:r>
            <a:r>
              <a:rPr lang="pt-PT" sz="2000" b="1" dirty="0">
                <a:cs typeface="Calibri"/>
              </a:rPr>
              <a:t> malaria: </a:t>
            </a:r>
            <a:endParaRPr lang="pt-PT" sz="2400" b="1" dirty="0">
              <a:cs typeface="Calibri"/>
            </a:endParaRPr>
          </a:p>
          <a:p>
            <a:pPr>
              <a:buFont typeface="Arial"/>
              <a:buChar char="•"/>
            </a:pPr>
            <a:r>
              <a:rPr lang="pt-PT" sz="2000" err="1">
                <a:ea typeface="+mn-lt"/>
                <a:cs typeface="+mn-lt"/>
              </a:rPr>
              <a:t>hyperparasitaemia</a:t>
            </a:r>
            <a:r>
              <a:rPr lang="pt-PT" sz="2000">
                <a:ea typeface="+mn-lt"/>
                <a:cs typeface="+mn-lt"/>
              </a:rPr>
              <a:t> (&gt;4%) </a:t>
            </a:r>
          </a:p>
          <a:p>
            <a:pPr>
              <a:buFont typeface="Arial"/>
              <a:buChar char="•"/>
            </a:pPr>
            <a:r>
              <a:rPr lang="pt-PT" sz="2000">
                <a:ea typeface="+mn-lt"/>
                <a:cs typeface="+mn-lt"/>
              </a:rPr>
              <a:t>renal </a:t>
            </a:r>
            <a:r>
              <a:rPr lang="pt-PT" sz="2000" err="1">
                <a:ea typeface="+mn-lt"/>
                <a:cs typeface="+mn-lt"/>
              </a:rPr>
              <a:t>insufficiency</a:t>
            </a:r>
            <a:r>
              <a:rPr lang="pt-PT" sz="2000">
                <a:ea typeface="+mn-lt"/>
                <a:cs typeface="+mn-lt"/>
              </a:rPr>
              <a:t> (</a:t>
            </a:r>
            <a:r>
              <a:rPr lang="pt-PT" sz="2000" err="1">
                <a:ea typeface="+mn-lt"/>
                <a:cs typeface="+mn-lt"/>
              </a:rPr>
              <a:t>elevated</a:t>
            </a:r>
            <a:r>
              <a:rPr lang="pt-PT" sz="2000">
                <a:ea typeface="+mn-lt"/>
                <a:cs typeface="+mn-lt"/>
              </a:rPr>
              <a:t> serum creatinine)</a:t>
            </a:r>
            <a:endParaRPr lang="pt-PT"/>
          </a:p>
          <a:p>
            <a:pPr>
              <a:buFont typeface="Arial"/>
              <a:buChar char="•"/>
            </a:pPr>
            <a:r>
              <a:rPr lang="pt-PT" sz="2000" dirty="0" err="1">
                <a:ea typeface="+mn-lt"/>
                <a:cs typeface="+mn-lt"/>
              </a:rPr>
              <a:t>severe</a:t>
            </a:r>
            <a:r>
              <a:rPr lang="pt-PT" sz="2000" dirty="0">
                <a:ea typeface="+mn-lt"/>
                <a:cs typeface="+mn-lt"/>
              </a:rPr>
              <a:t> </a:t>
            </a:r>
            <a:r>
              <a:rPr lang="pt-PT" sz="2000" dirty="0" err="1">
                <a:ea typeface="+mn-lt"/>
                <a:cs typeface="+mn-lt"/>
              </a:rPr>
              <a:t>anaemia</a:t>
            </a:r>
            <a:r>
              <a:rPr lang="pt-PT" sz="2000" dirty="0">
                <a:ea typeface="+mn-lt"/>
                <a:cs typeface="+mn-lt"/>
              </a:rPr>
              <a:t> (</a:t>
            </a:r>
            <a:r>
              <a:rPr lang="pt-PT" sz="2000" dirty="0" err="1">
                <a:ea typeface="+mn-lt"/>
                <a:cs typeface="+mn-lt"/>
              </a:rPr>
              <a:t>haemoglobin</a:t>
            </a:r>
            <a:r>
              <a:rPr lang="pt-PT" sz="2000" dirty="0">
                <a:ea typeface="+mn-lt"/>
                <a:cs typeface="+mn-lt"/>
              </a:rPr>
              <a:t> &lt; 5 g/dl) </a:t>
            </a:r>
            <a:endParaRPr lang="pt-PT"/>
          </a:p>
          <a:p>
            <a:pPr marL="457200" indent="-457200">
              <a:buFont typeface="Arial"/>
              <a:buChar char="•"/>
            </a:pPr>
            <a:endParaRPr lang="pt-PT" sz="2000" dirty="0">
              <a:cs typeface="Calibri"/>
            </a:endParaRPr>
          </a:p>
          <a:p>
            <a:pPr marL="457200" indent="-457200">
              <a:lnSpc>
                <a:spcPct val="90000"/>
              </a:lnSpc>
              <a:buAutoNum type="arabicPeriod"/>
            </a:pPr>
            <a:endParaRPr lang="pt-PT" sz="2000" b="1" dirty="0">
              <a:cs typeface="Calibri"/>
            </a:endParaRPr>
          </a:p>
        </p:txBody>
      </p:sp>
    </p:spTree>
    <p:extLst>
      <p:ext uri="{BB962C8B-B14F-4D97-AF65-F5344CB8AC3E}">
        <p14:creationId xmlns:p14="http://schemas.microsoft.com/office/powerpoint/2010/main" val="2456568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title"/>
          </p:nvPr>
        </p:nvSpPr>
        <p:spPr/>
        <p:txBody>
          <a:bodyPr/>
          <a:lstStyle/>
          <a:p>
            <a:pPr eaLnBrk="1" hangingPunct="1">
              <a:defRPr/>
            </a:pPr>
            <a:r>
              <a:rPr lang="pt-PT" b="1" dirty="0"/>
              <a:t>Continued</a:t>
            </a:r>
          </a:p>
        </p:txBody>
      </p:sp>
      <p:sp>
        <p:nvSpPr>
          <p:cNvPr id="24579" name="Rectangle 7"/>
          <p:cNvSpPr>
            <a:spLocks noGrp="1" noChangeArrowheads="1"/>
          </p:cNvSpPr>
          <p:nvPr>
            <p:ph type="body" idx="1"/>
          </p:nvPr>
        </p:nvSpPr>
        <p:spPr/>
        <p:txBody>
          <a:bodyPr/>
          <a:lstStyle/>
          <a:p>
            <a:pPr algn="just" eaLnBrk="1" hangingPunct="1"/>
            <a:r>
              <a:rPr lang="pt-PT" sz="2800" dirty="0" err="1"/>
              <a:t>After</a:t>
            </a:r>
            <a:r>
              <a:rPr lang="pt-PT" sz="2800" dirty="0"/>
              <a:t> </a:t>
            </a:r>
            <a:r>
              <a:rPr lang="pt-PT" sz="2800" dirty="0" err="1"/>
              <a:t>the</a:t>
            </a:r>
            <a:r>
              <a:rPr lang="pt-PT" sz="2800" dirty="0"/>
              <a:t> slides </a:t>
            </a:r>
            <a:r>
              <a:rPr lang="pt-PT" sz="2800" dirty="0" err="1"/>
              <a:t>have</a:t>
            </a:r>
            <a:r>
              <a:rPr lang="pt-PT" sz="2800" dirty="0"/>
              <a:t> </a:t>
            </a:r>
            <a:r>
              <a:rPr lang="pt-PT" sz="2800" dirty="0" err="1"/>
              <a:t>been</a:t>
            </a:r>
            <a:r>
              <a:rPr lang="pt-PT" sz="2800" dirty="0"/>
              <a:t> </a:t>
            </a:r>
            <a:r>
              <a:rPr lang="pt-PT" sz="2800" dirty="0" err="1"/>
              <a:t>read</a:t>
            </a:r>
            <a:r>
              <a:rPr lang="pt-PT" sz="2800" dirty="0"/>
              <a:t>, </a:t>
            </a:r>
            <a:r>
              <a:rPr lang="pt-PT" sz="2800" dirty="0" err="1"/>
              <a:t>they</a:t>
            </a:r>
            <a:r>
              <a:rPr lang="pt-PT" sz="2800" dirty="0"/>
              <a:t> </a:t>
            </a:r>
            <a:r>
              <a:rPr lang="pt-PT" sz="2800" dirty="0" err="1"/>
              <a:t>should</a:t>
            </a:r>
            <a:r>
              <a:rPr lang="pt-PT" sz="2800" dirty="0"/>
              <a:t> </a:t>
            </a:r>
            <a:r>
              <a:rPr lang="pt-PT" sz="2800" dirty="0" err="1"/>
              <a:t>be</a:t>
            </a:r>
            <a:r>
              <a:rPr lang="pt-PT" sz="2800" dirty="0"/>
              <a:t> </a:t>
            </a:r>
            <a:r>
              <a:rPr lang="pt-PT" sz="2800" dirty="0" err="1"/>
              <a:t>carefully</a:t>
            </a:r>
            <a:r>
              <a:rPr lang="pt-PT" sz="2800" dirty="0"/>
              <a:t> </a:t>
            </a:r>
            <a:r>
              <a:rPr lang="pt-PT" sz="2800" dirty="0" err="1"/>
              <a:t>placed</a:t>
            </a:r>
            <a:r>
              <a:rPr lang="pt-PT" sz="2800" dirty="0"/>
              <a:t>, face </a:t>
            </a:r>
            <a:r>
              <a:rPr lang="pt-PT" sz="2800" dirty="0" err="1"/>
              <a:t>down</a:t>
            </a:r>
            <a:r>
              <a:rPr lang="pt-PT" sz="2800" dirty="0"/>
              <a:t>, </a:t>
            </a:r>
            <a:r>
              <a:rPr lang="pt-PT" sz="2800" dirty="0" err="1"/>
              <a:t>on</a:t>
            </a:r>
            <a:r>
              <a:rPr lang="pt-PT" sz="2800" dirty="0"/>
              <a:t> </a:t>
            </a:r>
            <a:r>
              <a:rPr lang="pt-PT" sz="2800" dirty="0" err="1"/>
              <a:t>clean</a:t>
            </a:r>
            <a:r>
              <a:rPr lang="pt-PT" sz="2800" dirty="0"/>
              <a:t> </a:t>
            </a:r>
            <a:r>
              <a:rPr lang="pt-PT" sz="2800" dirty="0" err="1"/>
              <a:t>and</a:t>
            </a:r>
            <a:r>
              <a:rPr lang="pt-PT" sz="2800" dirty="0"/>
              <a:t> </a:t>
            </a:r>
            <a:r>
              <a:rPr lang="pt-PT" sz="2800" dirty="0" err="1"/>
              <a:t>suitable</a:t>
            </a:r>
            <a:r>
              <a:rPr lang="pt-PT" sz="2800" dirty="0"/>
              <a:t> </a:t>
            </a:r>
            <a:r>
              <a:rPr lang="pt-PT" sz="2800" dirty="0" err="1"/>
              <a:t>absorbent</a:t>
            </a:r>
            <a:r>
              <a:rPr lang="pt-PT" sz="2800" dirty="0"/>
              <a:t> </a:t>
            </a:r>
            <a:r>
              <a:rPr lang="pt-PT" sz="2800" dirty="0" err="1"/>
              <a:t>paper</a:t>
            </a:r>
            <a:r>
              <a:rPr lang="pt-PT" sz="2800" dirty="0"/>
              <a:t>, to </a:t>
            </a:r>
            <a:r>
              <a:rPr lang="pt-PT" sz="2800" dirty="0" err="1"/>
              <a:t>absorb</a:t>
            </a:r>
            <a:r>
              <a:rPr lang="pt-PT" sz="2800" dirty="0"/>
              <a:t> </a:t>
            </a:r>
            <a:r>
              <a:rPr lang="pt-PT" sz="2800" dirty="0" err="1"/>
              <a:t>the</a:t>
            </a:r>
            <a:r>
              <a:rPr lang="pt-PT" sz="2800" dirty="0"/>
              <a:t> </a:t>
            </a:r>
            <a:r>
              <a:rPr lang="pt-PT" sz="2800" dirty="0" err="1"/>
              <a:t>oil</a:t>
            </a:r>
            <a:r>
              <a:rPr lang="pt-PT" sz="2800" dirty="0"/>
              <a:t>.</a:t>
            </a:r>
          </a:p>
          <a:p>
            <a:pPr algn="just" eaLnBrk="1" hangingPunct="1"/>
            <a:r>
              <a:rPr lang="pt-PT" sz="2800" dirty="0" err="1"/>
              <a:t>All</a:t>
            </a:r>
            <a:r>
              <a:rPr lang="pt-PT" sz="2800" dirty="0"/>
              <a:t> </a:t>
            </a:r>
            <a:r>
              <a:rPr lang="pt-PT" sz="2800" dirty="0" err="1"/>
              <a:t>the</a:t>
            </a:r>
            <a:r>
              <a:rPr lang="pt-PT" sz="2800" dirty="0"/>
              <a:t> slides </a:t>
            </a:r>
            <a:r>
              <a:rPr lang="pt-PT" sz="2800" dirty="0" err="1"/>
              <a:t>of</a:t>
            </a:r>
            <a:r>
              <a:rPr lang="pt-PT" sz="2800" dirty="0"/>
              <a:t> </a:t>
            </a:r>
            <a:r>
              <a:rPr lang="pt-PT" sz="2800" dirty="0" err="1"/>
              <a:t>the</a:t>
            </a:r>
            <a:r>
              <a:rPr lang="pt-PT" sz="2800" dirty="0"/>
              <a:t> </a:t>
            </a:r>
            <a:r>
              <a:rPr lang="pt-PT" sz="2800" dirty="0" err="1"/>
              <a:t>patients</a:t>
            </a:r>
            <a:r>
              <a:rPr lang="pt-PT" sz="2800" dirty="0"/>
              <a:t> </a:t>
            </a:r>
            <a:r>
              <a:rPr lang="pt-PT" sz="2800" dirty="0" err="1"/>
              <a:t>included</a:t>
            </a:r>
            <a:r>
              <a:rPr lang="pt-PT" sz="2800" dirty="0"/>
              <a:t> in </a:t>
            </a:r>
            <a:r>
              <a:rPr lang="pt-PT" sz="2800" dirty="0" err="1"/>
              <a:t>the</a:t>
            </a:r>
            <a:r>
              <a:rPr lang="pt-PT" sz="2800" dirty="0"/>
              <a:t> </a:t>
            </a:r>
            <a:r>
              <a:rPr lang="pt-PT" sz="2800" dirty="0" err="1"/>
              <a:t>study</a:t>
            </a:r>
            <a:r>
              <a:rPr lang="pt-PT" sz="2800" dirty="0"/>
              <a:t> must </a:t>
            </a:r>
            <a:r>
              <a:rPr lang="pt-PT" sz="2800" dirty="0" err="1"/>
              <a:t>be</a:t>
            </a:r>
            <a:r>
              <a:rPr lang="pt-PT" sz="2800" dirty="0"/>
              <a:t> </a:t>
            </a:r>
            <a:r>
              <a:rPr lang="pt-PT" sz="2800" dirty="0" err="1"/>
              <a:t>kept</a:t>
            </a:r>
            <a:r>
              <a:rPr lang="pt-PT" sz="2800" dirty="0"/>
              <a:t>.</a:t>
            </a:r>
          </a:p>
          <a:p>
            <a:pPr algn="just" eaLnBrk="1" hangingPunct="1"/>
            <a:r>
              <a:rPr lang="pt-PT" sz="2800" dirty="0"/>
              <a:t>In </a:t>
            </a:r>
            <a:r>
              <a:rPr lang="pt-PT" sz="2800" dirty="0" err="1"/>
              <a:t>the</a:t>
            </a:r>
            <a:r>
              <a:rPr lang="pt-PT" sz="2800" dirty="0"/>
              <a:t> </a:t>
            </a:r>
            <a:r>
              <a:rPr lang="pt-PT" sz="2800" dirty="0" err="1"/>
              <a:t>absence</a:t>
            </a:r>
            <a:r>
              <a:rPr lang="pt-PT" sz="2800" dirty="0"/>
              <a:t> </a:t>
            </a:r>
            <a:r>
              <a:rPr lang="pt-PT" sz="2800" dirty="0" err="1"/>
              <a:t>of</a:t>
            </a:r>
            <a:r>
              <a:rPr lang="pt-PT" sz="2800" dirty="0"/>
              <a:t> </a:t>
            </a:r>
            <a:r>
              <a:rPr lang="pt-PT" sz="2800" dirty="0" err="1"/>
              <a:t>appropriate</a:t>
            </a:r>
            <a:r>
              <a:rPr lang="pt-PT" sz="2800" dirty="0"/>
              <a:t> boxes, </a:t>
            </a:r>
            <a:r>
              <a:rPr lang="pt-PT" sz="2800" dirty="0" err="1"/>
              <a:t>these</a:t>
            </a:r>
            <a:r>
              <a:rPr lang="pt-PT" sz="2800" dirty="0"/>
              <a:t> </a:t>
            </a:r>
            <a:r>
              <a:rPr lang="pt-PT" sz="2800" dirty="0" err="1"/>
              <a:t>may</a:t>
            </a:r>
            <a:r>
              <a:rPr lang="pt-PT" sz="2800" dirty="0"/>
              <a:t> </a:t>
            </a:r>
            <a:r>
              <a:rPr lang="pt-PT" sz="2800" dirty="0" err="1"/>
              <a:t>be</a:t>
            </a:r>
            <a:r>
              <a:rPr lang="pt-PT" sz="2800" dirty="0"/>
              <a:t> </a:t>
            </a:r>
            <a:r>
              <a:rPr lang="pt-PT" sz="2800" dirty="0" err="1"/>
              <a:t>wrapped</a:t>
            </a:r>
            <a:r>
              <a:rPr lang="pt-PT" sz="2800" dirty="0"/>
              <a:t> in </a:t>
            </a:r>
            <a:r>
              <a:rPr lang="pt-PT" sz="2800" dirty="0" err="1"/>
              <a:t>absorbent</a:t>
            </a:r>
            <a:r>
              <a:rPr lang="pt-PT" sz="2800" dirty="0"/>
              <a:t> </a:t>
            </a:r>
            <a:r>
              <a:rPr lang="pt-PT" sz="2800" dirty="0" err="1"/>
              <a:t>paper</a:t>
            </a:r>
            <a:r>
              <a:rPr lang="pt-PT" sz="2800" dirty="0"/>
              <a:t>, </a:t>
            </a:r>
            <a:r>
              <a:rPr lang="pt-PT" sz="2800" dirty="0" err="1"/>
              <a:t>duly</a:t>
            </a:r>
            <a:r>
              <a:rPr lang="pt-PT" sz="2800" dirty="0"/>
              <a:t> </a:t>
            </a:r>
            <a:r>
              <a:rPr lang="pt-PT" sz="2800" dirty="0" err="1"/>
              <a:t>labelled</a:t>
            </a:r>
            <a:r>
              <a:rPr lang="pt-PT" sz="2800" dirty="0"/>
              <a:t> </a:t>
            </a:r>
            <a:r>
              <a:rPr lang="pt-PT" sz="2800" dirty="0" err="1"/>
              <a:t>and</a:t>
            </a:r>
            <a:r>
              <a:rPr lang="pt-PT" sz="2800" dirty="0"/>
              <a:t> </a:t>
            </a:r>
            <a:r>
              <a:rPr lang="pt-PT" sz="2800" dirty="0" err="1"/>
              <a:t>identified</a:t>
            </a:r>
            <a:r>
              <a:rPr lang="pt-PT" sz="2800" dirty="0"/>
              <a:t>.</a:t>
            </a:r>
          </a:p>
        </p:txBody>
      </p:sp>
    </p:spTree>
    <p:extLst>
      <p:ext uri="{BB962C8B-B14F-4D97-AF65-F5344CB8AC3E}">
        <p14:creationId xmlns:p14="http://schemas.microsoft.com/office/powerpoint/2010/main" val="565478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lang="pt-PT" i="1"/>
              <a:t>Plasmodium sp</a:t>
            </a:r>
          </a:p>
        </p:txBody>
      </p:sp>
      <p:pic>
        <p:nvPicPr>
          <p:cNvPr id="25603" name="Picture 4"/>
          <p:cNvPicPr>
            <a:picLocks noGrp="1" noChangeAspect="1" noChangeArrowheads="1"/>
          </p:cNvPicPr>
          <p:nvPr>
            <p:ph type="body" idx="1"/>
          </p:nvPr>
        </p:nvPicPr>
        <p:blipFill>
          <a:blip r:embed="rId2" cstate="email">
            <a:extLst>
              <a:ext uri="{28A0092B-C50C-407E-A947-70E740481C1C}">
                <a14:useLocalDpi xmlns:a14="http://schemas.microsoft.com/office/drawing/2010/main"/>
              </a:ext>
            </a:extLst>
          </a:blip>
          <a:srcRect/>
          <a:stretch>
            <a:fillRect/>
          </a:stretch>
        </p:blipFill>
        <p:spPr>
          <a:xfrm>
            <a:off x="684213" y="1773238"/>
            <a:ext cx="3455987" cy="2232025"/>
          </a:xfrm>
          <a:noFill/>
        </p:spPr>
      </p:pic>
      <p:pic>
        <p:nvPicPr>
          <p:cNvPr id="25604"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3438" y="1779588"/>
            <a:ext cx="36734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4213" y="4149725"/>
            <a:ext cx="3455987"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43438" y="4221163"/>
            <a:ext cx="36734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497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pt-PT" dirty="0" err="1"/>
              <a:t>Blood</a:t>
            </a:r>
            <a:r>
              <a:rPr lang="pt-PT" dirty="0"/>
              <a:t> </a:t>
            </a:r>
            <a:r>
              <a:rPr lang="pt-PT" dirty="0" err="1"/>
              <a:t>Smears</a:t>
            </a:r>
            <a:endParaRPr lang="pt-PT" dirty="0"/>
          </a:p>
        </p:txBody>
      </p:sp>
      <p:pic>
        <p:nvPicPr>
          <p:cNvPr id="27651" name="Picture 4"/>
          <p:cNvPicPr>
            <a:picLocks noGrp="1" noChangeAspect="1" noChangeArrowheads="1"/>
          </p:cNvPicPr>
          <p:nvPr>
            <p:ph type="body" idx="1"/>
          </p:nvPr>
        </p:nvPicPr>
        <p:blipFill>
          <a:blip r:embed="rId2" cstate="email">
            <a:extLst>
              <a:ext uri="{28A0092B-C50C-407E-A947-70E740481C1C}">
                <a14:useLocalDpi xmlns:a14="http://schemas.microsoft.com/office/drawing/2010/main"/>
              </a:ext>
            </a:extLst>
          </a:blip>
          <a:srcRect/>
          <a:stretch>
            <a:fillRect/>
          </a:stretch>
        </p:blipFill>
        <p:spPr>
          <a:xfrm>
            <a:off x="1327150" y="1600200"/>
            <a:ext cx="6489700" cy="4495800"/>
          </a:xfrm>
          <a:noFill/>
        </p:spPr>
      </p:pic>
    </p:spTree>
    <p:extLst>
      <p:ext uri="{BB962C8B-B14F-4D97-AF65-F5344CB8AC3E}">
        <p14:creationId xmlns:p14="http://schemas.microsoft.com/office/powerpoint/2010/main" val="1686692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lang="pt-PT" dirty="0" err="1"/>
              <a:t>Blood</a:t>
            </a:r>
            <a:r>
              <a:rPr lang="pt-PT" dirty="0"/>
              <a:t> </a:t>
            </a:r>
            <a:r>
              <a:rPr lang="pt-PT" dirty="0" err="1"/>
              <a:t>Smears</a:t>
            </a:r>
            <a:endParaRPr lang="pt-PT" dirty="0"/>
          </a:p>
        </p:txBody>
      </p:sp>
      <p:pic>
        <p:nvPicPr>
          <p:cNvPr id="28675" name="Picture 4"/>
          <p:cNvPicPr>
            <a:picLocks noGrp="1" noChangeAspect="1" noChangeArrowheads="1"/>
          </p:cNvPicPr>
          <p:nvPr>
            <p:ph type="body" idx="1"/>
          </p:nvPr>
        </p:nvPicPr>
        <p:blipFill>
          <a:blip r:embed="rId2">
            <a:extLst>
              <a:ext uri="{28A0092B-C50C-407E-A947-70E740481C1C}">
                <a14:useLocalDpi xmlns:a14="http://schemas.microsoft.com/office/drawing/2010/main"/>
              </a:ext>
            </a:extLst>
          </a:blip>
          <a:srcRect/>
          <a:stretch>
            <a:fillRect/>
          </a:stretch>
        </p:blipFill>
        <p:spPr>
          <a:xfrm>
            <a:off x="1143000" y="1872347"/>
            <a:ext cx="5060837" cy="4344538"/>
          </a:xfrm>
          <a:noFill/>
        </p:spPr>
      </p:pic>
      <p:pic>
        <p:nvPicPr>
          <p:cNvPr id="28676"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71950" y="1857599"/>
            <a:ext cx="4953000" cy="43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327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pt-PT" dirty="0" err="1"/>
              <a:t>Leukocytes</a:t>
            </a:r>
            <a:endParaRPr lang="pt-PT" dirty="0"/>
          </a:p>
        </p:txBody>
      </p:sp>
      <p:pic>
        <p:nvPicPr>
          <p:cNvPr id="29699" name="Picture 4"/>
          <p:cNvPicPr>
            <a:picLocks noGrp="1" noChangeAspect="1" noChangeArrowheads="1"/>
          </p:cNvPicPr>
          <p:nvPr>
            <p:ph type="body" idx="1"/>
          </p:nvPr>
        </p:nvPicPr>
        <p:blipFill rotWithShape="1">
          <a:blip r:embed="rId2" cstate="email">
            <a:extLst>
              <a:ext uri="{28A0092B-C50C-407E-A947-70E740481C1C}">
                <a14:useLocalDpi xmlns:a14="http://schemas.microsoft.com/office/drawing/2010/main"/>
              </a:ext>
            </a:extLst>
          </a:blip>
          <a:srcRect l="8182" t="8604" r="5455" b="3922"/>
          <a:stretch/>
        </p:blipFill>
        <p:spPr>
          <a:xfrm>
            <a:off x="914400" y="1600200"/>
            <a:ext cx="7239000" cy="4648200"/>
          </a:xfrm>
          <a:noFill/>
        </p:spPr>
      </p:pic>
    </p:spTree>
    <p:extLst>
      <p:ext uri="{BB962C8B-B14F-4D97-AF65-F5344CB8AC3E}">
        <p14:creationId xmlns:p14="http://schemas.microsoft.com/office/powerpoint/2010/main" val="2248703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pt-PT" i="1"/>
              <a:t>Plasmodium vivax</a:t>
            </a:r>
          </a:p>
        </p:txBody>
      </p:sp>
      <p:pic>
        <p:nvPicPr>
          <p:cNvPr id="30723" name="Picture 4"/>
          <p:cNvPicPr>
            <a:picLocks noGrp="1" noChangeAspect="1" noChangeArrowheads="1"/>
          </p:cNvPicPr>
          <p:nvPr>
            <p:ph type="body" idx="1"/>
          </p:nvPr>
        </p:nvPicPr>
        <p:blipFill rotWithShape="1">
          <a:blip r:embed="rId2" cstate="email">
            <a:extLst>
              <a:ext uri="{28A0092B-C50C-407E-A947-70E740481C1C}">
                <a14:useLocalDpi xmlns:a14="http://schemas.microsoft.com/office/drawing/2010/main"/>
              </a:ext>
            </a:extLst>
          </a:blip>
          <a:srcRect l="1367" t="4342" r="3170" b="10249"/>
          <a:stretch/>
        </p:blipFill>
        <p:spPr>
          <a:xfrm>
            <a:off x="457201" y="1676399"/>
            <a:ext cx="8077200" cy="4495801"/>
          </a:xfrm>
          <a:noFill/>
        </p:spPr>
      </p:pic>
    </p:spTree>
    <p:extLst>
      <p:ext uri="{BB962C8B-B14F-4D97-AF65-F5344CB8AC3E}">
        <p14:creationId xmlns:p14="http://schemas.microsoft.com/office/powerpoint/2010/main" val="2600657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lang="pt-PT" i="1" dirty="0" err="1"/>
              <a:t>Plasmodium</a:t>
            </a:r>
            <a:r>
              <a:rPr lang="pt-PT" i="1" dirty="0"/>
              <a:t> </a:t>
            </a:r>
            <a:r>
              <a:rPr lang="pt-PT" i="1" dirty="0" err="1"/>
              <a:t>falciparum</a:t>
            </a:r>
            <a:endParaRPr lang="pt-PT" i="1" dirty="0"/>
          </a:p>
        </p:txBody>
      </p:sp>
      <p:pic>
        <p:nvPicPr>
          <p:cNvPr id="31747" name="Picture 4"/>
          <p:cNvPicPr>
            <a:picLocks noGrp="1" noChangeAspect="1" noChangeArrowheads="1"/>
          </p:cNvPicPr>
          <p:nvPr>
            <p:ph type="body" idx="1"/>
          </p:nvPr>
        </p:nvPicPr>
        <p:blipFill rotWithShape="1">
          <a:blip r:embed="rId2" cstate="email">
            <a:extLst>
              <a:ext uri="{28A0092B-C50C-407E-A947-70E740481C1C}">
                <a14:useLocalDpi xmlns:a14="http://schemas.microsoft.com/office/drawing/2010/main"/>
              </a:ext>
            </a:extLst>
          </a:blip>
          <a:srcRect l="5528" t="2526" r="7601" b="5577"/>
          <a:stretch/>
        </p:blipFill>
        <p:spPr>
          <a:xfrm>
            <a:off x="381000" y="1219200"/>
            <a:ext cx="8382000" cy="5545137"/>
          </a:xfrm>
          <a:noFill/>
        </p:spPr>
      </p:pic>
    </p:spTree>
    <p:extLst>
      <p:ext uri="{BB962C8B-B14F-4D97-AF65-F5344CB8AC3E}">
        <p14:creationId xmlns:p14="http://schemas.microsoft.com/office/powerpoint/2010/main" val="3984644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pt-PT" i="1"/>
              <a:t>Plasmodium ovale</a:t>
            </a:r>
          </a:p>
        </p:txBody>
      </p:sp>
      <p:pic>
        <p:nvPicPr>
          <p:cNvPr id="32771" name="Picture 4"/>
          <p:cNvPicPr>
            <a:picLocks noGrp="1" noChangeAspect="1" noChangeArrowheads="1"/>
          </p:cNvPicPr>
          <p:nvPr>
            <p:ph type="body" idx="1"/>
          </p:nvPr>
        </p:nvPicPr>
        <p:blipFill rotWithShape="1">
          <a:blip r:embed="rId2" cstate="email">
            <a:extLst>
              <a:ext uri="{28A0092B-C50C-407E-A947-70E740481C1C}">
                <a14:useLocalDpi xmlns:a14="http://schemas.microsoft.com/office/drawing/2010/main"/>
              </a:ext>
            </a:extLst>
          </a:blip>
          <a:srcRect l="4957" t="4198" b="6239"/>
          <a:stretch/>
        </p:blipFill>
        <p:spPr>
          <a:xfrm>
            <a:off x="914400" y="1524000"/>
            <a:ext cx="7620000" cy="4876801"/>
          </a:xfrm>
          <a:noFill/>
        </p:spPr>
      </p:pic>
    </p:spTree>
    <p:extLst>
      <p:ext uri="{BB962C8B-B14F-4D97-AF65-F5344CB8AC3E}">
        <p14:creationId xmlns:p14="http://schemas.microsoft.com/office/powerpoint/2010/main" val="196030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pt-PT" sz="3600" i="1"/>
              <a:t>PLASMODIUM  MALARIAE</a:t>
            </a:r>
          </a:p>
        </p:txBody>
      </p:sp>
      <p:pic>
        <p:nvPicPr>
          <p:cNvPr id="33795" name="Picture 4"/>
          <p:cNvPicPr>
            <a:picLocks noGrp="1" noChangeAspect="1" noChangeArrowheads="1"/>
          </p:cNvPicPr>
          <p:nvPr>
            <p:ph type="body" idx="1"/>
          </p:nvPr>
        </p:nvPicPr>
        <p:blipFill>
          <a:blip r:embed="rId2">
            <a:extLst>
              <a:ext uri="{28A0092B-C50C-407E-A947-70E740481C1C}">
                <a14:useLocalDpi xmlns:a14="http://schemas.microsoft.com/office/drawing/2010/main"/>
              </a:ext>
            </a:extLst>
          </a:blip>
          <a:srcRect/>
          <a:stretch>
            <a:fillRect/>
          </a:stretch>
        </p:blipFill>
        <p:spPr>
          <a:xfrm>
            <a:off x="900113" y="1196975"/>
            <a:ext cx="7632700" cy="5113338"/>
          </a:xfrm>
          <a:noFill/>
        </p:spPr>
      </p:pic>
    </p:spTree>
    <p:extLst>
      <p:ext uri="{BB962C8B-B14F-4D97-AF65-F5344CB8AC3E}">
        <p14:creationId xmlns:p14="http://schemas.microsoft.com/office/powerpoint/2010/main" val="718427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38600"/>
            <a:ext cx="8229600" cy="1143000"/>
          </a:xfrm>
        </p:spPr>
        <p:txBody>
          <a:bodyPr>
            <a:normAutofit/>
          </a:bodyPr>
          <a:lstStyle/>
          <a:p>
            <a:r>
              <a:rPr lang="pt-BR" sz="6600" dirty="0"/>
              <a:t>2: Haemoglobin </a:t>
            </a:r>
            <a:endParaRPr lang="fr-FR" sz="6600" dirty="0"/>
          </a:p>
        </p:txBody>
      </p:sp>
      <p:pic>
        <p:nvPicPr>
          <p:cNvPr id="4" name="Picture 3" descr="Screen Clipping"/>
          <p:cNvPicPr>
            <a:picLocks noChangeAspect="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62400" y="838200"/>
            <a:ext cx="1600200" cy="2928668"/>
          </a:xfrm>
          <a:prstGeom prst="rect">
            <a:avLst/>
          </a:prstGeom>
        </p:spPr>
      </p:pic>
    </p:spTree>
    <p:extLst>
      <p:ext uri="{BB962C8B-B14F-4D97-AF65-F5344CB8AC3E}">
        <p14:creationId xmlns:p14="http://schemas.microsoft.com/office/powerpoint/2010/main" val="322926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Three Responsibilities </a:t>
            </a:r>
            <a:endParaRPr lang="fr-FR" dirty="0"/>
          </a:p>
        </p:txBody>
      </p:sp>
      <p:pic>
        <p:nvPicPr>
          <p:cNvPr id="4" name="Picture 3"/>
          <p:cNvPicPr>
            <a:picLocks noChangeAspect="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95400" y="1462288"/>
            <a:ext cx="1584727" cy="1591801"/>
          </a:xfrm>
          <a:prstGeom prst="rect">
            <a:avLst/>
          </a:prstGeom>
        </p:spPr>
      </p:pic>
      <p:grpSp>
        <p:nvGrpSpPr>
          <p:cNvPr id="19" name="Group 18"/>
          <p:cNvGrpSpPr/>
          <p:nvPr/>
        </p:nvGrpSpPr>
        <p:grpSpPr>
          <a:xfrm>
            <a:off x="185879" y="4609167"/>
            <a:ext cx="2219042" cy="1600200"/>
            <a:chOff x="6800542" y="3225179"/>
            <a:chExt cx="2219042" cy="1600200"/>
          </a:xfrm>
        </p:grpSpPr>
        <p:pic>
          <p:nvPicPr>
            <p:cNvPr id="6" name="Picture 2"/>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00542" y="3225179"/>
              <a:ext cx="2219042"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Oval 25"/>
            <p:cNvSpPr/>
            <p:nvPr/>
          </p:nvSpPr>
          <p:spPr>
            <a:xfrm>
              <a:off x="6992408" y="3466141"/>
              <a:ext cx="313690" cy="3042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Oval 26"/>
            <p:cNvSpPr/>
            <p:nvPr/>
          </p:nvSpPr>
          <p:spPr>
            <a:xfrm>
              <a:off x="7353088" y="3466141"/>
              <a:ext cx="313690" cy="3042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8" name="Oval 27"/>
            <p:cNvSpPr/>
            <p:nvPr/>
          </p:nvSpPr>
          <p:spPr>
            <a:xfrm>
              <a:off x="8196438" y="3466141"/>
              <a:ext cx="313690" cy="3042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9" name="Oval 28"/>
            <p:cNvSpPr/>
            <p:nvPr/>
          </p:nvSpPr>
          <p:spPr>
            <a:xfrm>
              <a:off x="8558741" y="3457164"/>
              <a:ext cx="313690" cy="30426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pic>
        <p:nvPicPr>
          <p:cNvPr id="22" name="Picture 21" descr="Screen Clipping"/>
          <p:cNvPicPr>
            <a:picLocks noChangeAspect="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162800" y="3161016"/>
            <a:ext cx="1006475" cy="1842039"/>
          </a:xfrm>
          <a:prstGeom prst="rect">
            <a:avLst/>
          </a:prstGeom>
        </p:spPr>
      </p:pic>
      <p:sp>
        <p:nvSpPr>
          <p:cNvPr id="24" name="Rectangle 23"/>
          <p:cNvSpPr/>
          <p:nvPr/>
        </p:nvSpPr>
        <p:spPr>
          <a:xfrm>
            <a:off x="3415625" y="1888592"/>
            <a:ext cx="2312749" cy="523220"/>
          </a:xfrm>
          <a:prstGeom prst="rect">
            <a:avLst/>
          </a:prstGeom>
        </p:spPr>
        <p:txBody>
          <a:bodyPr wrap="none">
            <a:spAutoFit/>
          </a:bodyPr>
          <a:lstStyle/>
          <a:p>
            <a:r>
              <a:rPr lang="pt-BR" sz="2800" dirty="0"/>
              <a:t>1. microscopy</a:t>
            </a:r>
          </a:p>
        </p:txBody>
      </p:sp>
      <p:sp>
        <p:nvSpPr>
          <p:cNvPr id="25" name="Rectangle 24"/>
          <p:cNvSpPr/>
          <p:nvPr/>
        </p:nvSpPr>
        <p:spPr>
          <a:xfrm>
            <a:off x="2481315" y="3547860"/>
            <a:ext cx="4251741" cy="523220"/>
          </a:xfrm>
          <a:prstGeom prst="rect">
            <a:avLst/>
          </a:prstGeom>
        </p:spPr>
        <p:txBody>
          <a:bodyPr wrap="none">
            <a:spAutoFit/>
          </a:bodyPr>
          <a:lstStyle/>
          <a:p>
            <a:r>
              <a:rPr lang="pt-BR" sz="2800" dirty="0"/>
              <a:t>2. Haemoglobin measurement </a:t>
            </a:r>
            <a:endParaRPr lang="fr-FR" sz="2800" dirty="0"/>
          </a:p>
        </p:txBody>
      </p:sp>
      <p:sp>
        <p:nvSpPr>
          <p:cNvPr id="30" name="Rectangle 29"/>
          <p:cNvSpPr/>
          <p:nvPr/>
        </p:nvSpPr>
        <p:spPr>
          <a:xfrm>
            <a:off x="2654632" y="5116843"/>
            <a:ext cx="4078424" cy="523220"/>
          </a:xfrm>
          <a:prstGeom prst="rect">
            <a:avLst/>
          </a:prstGeom>
        </p:spPr>
        <p:txBody>
          <a:bodyPr wrap="none">
            <a:spAutoFit/>
          </a:bodyPr>
          <a:lstStyle/>
          <a:p>
            <a:r>
              <a:rPr lang="pt-BR" sz="2800" dirty="0"/>
              <a:t>3. Dried blood sample</a:t>
            </a:r>
          </a:p>
        </p:txBody>
      </p:sp>
    </p:spTree>
    <p:extLst>
      <p:ext uri="{BB962C8B-B14F-4D97-AF65-F5344CB8AC3E}">
        <p14:creationId xmlns:p14="http://schemas.microsoft.com/office/powerpoint/2010/main" val="805433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pt-PT" sz="3200" b="1"/>
              <a:t>HAEMOGLOBIN TEST</a:t>
            </a:r>
            <a:br>
              <a:rPr lang="pt-PT" sz="3200" b="1"/>
            </a:br>
            <a:r>
              <a:rPr lang="pt-PT" sz="3200" b="1"/>
              <a:t>OR HAEMATOCRIT</a:t>
            </a:r>
          </a:p>
        </p:txBody>
      </p:sp>
      <p:sp>
        <p:nvSpPr>
          <p:cNvPr id="19459" name="Rectangle 3"/>
          <p:cNvSpPr>
            <a:spLocks noGrp="1" noChangeArrowheads="1"/>
          </p:cNvSpPr>
          <p:nvPr>
            <p:ph type="body" idx="1"/>
          </p:nvPr>
        </p:nvSpPr>
        <p:spPr/>
        <p:txBody>
          <a:bodyPr/>
          <a:lstStyle/>
          <a:p>
            <a:pPr eaLnBrk="1" hangingPunct="1"/>
            <a:endParaRPr lang="pt-PT" dirty="0"/>
          </a:p>
          <a:p>
            <a:pPr eaLnBrk="1" hangingPunct="1"/>
            <a:r>
              <a:rPr lang="pt-PT" sz="3600" u="sng" dirty="0"/>
              <a:t>Haemoglobin </a:t>
            </a:r>
            <a:r>
              <a:rPr lang="pt-PT" sz="3600" dirty="0"/>
              <a:t>is measured using a haemoglobinometer or a </a:t>
            </a:r>
            <a:r>
              <a:rPr lang="pt-PT" sz="3600" u="sng" dirty="0"/>
              <a:t>micro-hematocrit</a:t>
            </a:r>
            <a:r>
              <a:rPr lang="pt-PT" sz="3600" dirty="0"/>
              <a:t>.</a:t>
            </a:r>
          </a:p>
        </p:txBody>
      </p:sp>
    </p:spTree>
    <p:extLst>
      <p:ext uri="{BB962C8B-B14F-4D97-AF65-F5344CB8AC3E}">
        <p14:creationId xmlns:p14="http://schemas.microsoft.com/office/powerpoint/2010/main" val="2241028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Haemoglobin </a:t>
            </a:r>
            <a:endParaRPr lang="fr-FR" dirty="0"/>
          </a:p>
        </p:txBody>
      </p:sp>
      <p:sp>
        <p:nvSpPr>
          <p:cNvPr id="3" name="Content Placeholder 2"/>
          <p:cNvSpPr>
            <a:spLocks noGrp="1"/>
          </p:cNvSpPr>
          <p:nvPr>
            <p:ph idx="1"/>
          </p:nvPr>
        </p:nvSpPr>
        <p:spPr/>
        <p:txBody>
          <a:bodyPr vert="horz" lIns="91440" tIns="45720" rIns="91440" bIns="45720" rtlCol="0" anchor="t">
            <a:normAutofit/>
          </a:bodyPr>
          <a:lstStyle/>
          <a:p>
            <a:r>
              <a:rPr lang="pt-PT" dirty="0"/>
              <a:t>Haemoglobin is measured in all study participants</a:t>
            </a:r>
          </a:p>
          <a:p>
            <a:r>
              <a:rPr lang="pt-PT" dirty="0"/>
              <a:t>Every 14 days</a:t>
            </a:r>
          </a:p>
          <a:p>
            <a:pPr lvl="1"/>
            <a:r>
              <a:rPr lang="pt-PT" dirty="0"/>
              <a:t>D0, D14, D28 and D42</a:t>
            </a:r>
            <a:endParaRPr lang="pt-PT" dirty="0">
              <a:cs typeface="Calibri"/>
            </a:endParaRPr>
          </a:p>
          <a:p>
            <a:r>
              <a:rPr lang="pt-PT" dirty="0"/>
              <a:t>Also on unscheduled visits </a:t>
            </a:r>
            <a:endParaRPr lang="en-US" dirty="0"/>
          </a:p>
          <a:p>
            <a:endParaRPr lang="fr-FR" dirty="0"/>
          </a:p>
        </p:txBody>
      </p:sp>
    </p:spTree>
    <p:extLst>
      <p:ext uri="{BB962C8B-B14F-4D97-AF65-F5344CB8AC3E}">
        <p14:creationId xmlns:p14="http://schemas.microsoft.com/office/powerpoint/2010/main" val="544671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Haemoglobin I </a:t>
            </a:r>
            <a:endParaRPr lang="fr-FR" dirty="0"/>
          </a:p>
        </p:txBody>
      </p:sp>
      <p:sp>
        <p:nvSpPr>
          <p:cNvPr id="3" name="Content Placeholder 2"/>
          <p:cNvSpPr>
            <a:spLocks noGrp="1"/>
          </p:cNvSpPr>
          <p:nvPr>
            <p:ph idx="1"/>
          </p:nvPr>
        </p:nvSpPr>
        <p:spPr/>
        <p:txBody>
          <a:bodyPr>
            <a:normAutofit fontScale="77500" lnSpcReduction="20000"/>
          </a:bodyPr>
          <a:lstStyle/>
          <a:p>
            <a:pPr lvl="0"/>
            <a:r>
              <a:rPr lang="pt-PT" dirty="0"/>
              <a:t>Take a blood sample </a:t>
            </a:r>
            <a:endParaRPr lang="en-US" dirty="0"/>
          </a:p>
          <a:p>
            <a:pPr lvl="0"/>
            <a:r>
              <a:rPr lang="pt-PT" dirty="0"/>
              <a:t>Remove the cuvette from the cuvette container and cap the container immediately. Place the tip of the cuvette into </a:t>
            </a:r>
            <a:r>
              <a:rPr lang="pt-PT" dirty="0" err="1"/>
              <a:t>the</a:t>
            </a:r>
            <a:r>
              <a:rPr lang="pt-PT" dirty="0"/>
              <a:t> </a:t>
            </a:r>
            <a:r>
              <a:rPr lang="pt-PT" dirty="0" err="1"/>
              <a:t>center</a:t>
            </a:r>
            <a:r>
              <a:rPr lang="pt-PT" dirty="0"/>
              <a:t> of the drop of blood and allow the blood to collect in </a:t>
            </a:r>
            <a:r>
              <a:rPr lang="pt-PT" dirty="0" err="1"/>
              <a:t>the</a:t>
            </a:r>
            <a:r>
              <a:rPr lang="pt-PT" dirty="0"/>
              <a:t> cuvette</a:t>
            </a:r>
          </a:p>
          <a:p>
            <a:pPr lvl="0"/>
            <a:r>
              <a:rPr lang="pt-PT" dirty="0" err="1"/>
              <a:t>Fill</a:t>
            </a:r>
            <a:r>
              <a:rPr lang="pt-PT" dirty="0"/>
              <a:t> the vial completely in a continuous process. It should never </a:t>
            </a:r>
            <a:r>
              <a:rPr lang="pt-PT" dirty="0" err="1"/>
              <a:t>be</a:t>
            </a:r>
            <a:r>
              <a:rPr lang="pt-PT" dirty="0"/>
              <a:t> </a:t>
            </a:r>
            <a:r>
              <a:rPr lang="pt-PT" dirty="0" err="1"/>
              <a:t>completely</a:t>
            </a:r>
            <a:r>
              <a:rPr lang="pt-PT" dirty="0"/>
              <a:t> </a:t>
            </a:r>
            <a:r>
              <a:rPr lang="pt-PT" dirty="0" err="1"/>
              <a:t>full</a:t>
            </a:r>
            <a:r>
              <a:rPr lang="pt-PT" dirty="0"/>
              <a:t> </a:t>
            </a:r>
            <a:r>
              <a:rPr lang="pt-PT" dirty="0" err="1"/>
              <a:t>after</a:t>
            </a:r>
            <a:r>
              <a:rPr lang="pt-PT" dirty="0"/>
              <a:t> the first filling (i.e. filled halfway, removed from near the drop of blood and then filled </a:t>
            </a:r>
            <a:r>
              <a:rPr lang="pt-PT" dirty="0" err="1"/>
              <a:t>again</a:t>
            </a:r>
            <a:r>
              <a:rPr lang="pt-PT" dirty="0"/>
              <a:t>)</a:t>
            </a:r>
            <a:endParaRPr lang="en-US" dirty="0"/>
          </a:p>
          <a:p>
            <a:pPr lvl="0"/>
            <a:r>
              <a:rPr lang="pt-PT" dirty="0"/>
              <a:t>If the cuvette is not completely filled with a drop of blood, take a new cuvette and fill it properly in a continuous process. NEVER use a </a:t>
            </a:r>
            <a:r>
              <a:rPr lang="pt-PT" dirty="0" err="1"/>
              <a:t>half</a:t>
            </a:r>
            <a:r>
              <a:rPr lang="pt-PT" dirty="0"/>
              <a:t> </a:t>
            </a:r>
            <a:r>
              <a:rPr lang="pt-PT" dirty="0" err="1"/>
              <a:t>full</a:t>
            </a:r>
            <a:r>
              <a:rPr lang="pt-PT" dirty="0"/>
              <a:t> cuvette for </a:t>
            </a:r>
            <a:r>
              <a:rPr lang="pt-PT" dirty="0" err="1"/>
              <a:t>the</a:t>
            </a:r>
            <a:r>
              <a:rPr lang="pt-PT" dirty="0"/>
              <a:t> sample</a:t>
            </a:r>
            <a:endParaRPr lang="en-US" dirty="0"/>
          </a:p>
          <a:p>
            <a:endParaRPr lang="fr-FR" dirty="0"/>
          </a:p>
        </p:txBody>
      </p:sp>
    </p:spTree>
    <p:extLst>
      <p:ext uri="{BB962C8B-B14F-4D97-AF65-F5344CB8AC3E}">
        <p14:creationId xmlns:p14="http://schemas.microsoft.com/office/powerpoint/2010/main" val="484877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Haemoglobin II </a:t>
            </a:r>
            <a:endParaRPr lang="fr-FR" dirty="0"/>
          </a:p>
        </p:txBody>
      </p:sp>
      <p:sp>
        <p:nvSpPr>
          <p:cNvPr id="3" name="Content Placeholder 2"/>
          <p:cNvSpPr>
            <a:spLocks noGrp="1"/>
          </p:cNvSpPr>
          <p:nvPr>
            <p:ph idx="1"/>
          </p:nvPr>
        </p:nvSpPr>
        <p:spPr/>
        <p:txBody>
          <a:bodyPr>
            <a:normAutofit/>
          </a:bodyPr>
          <a:lstStyle/>
          <a:p>
            <a:pPr lvl="0"/>
            <a:r>
              <a:rPr lang="pt-PT" dirty="0"/>
              <a:t>If air bubbles are present in the cuvette after filling with blood, use a new cuvette and obtain a new </a:t>
            </a:r>
            <a:r>
              <a:rPr lang="pt-PT" dirty="0" err="1"/>
              <a:t>blood</a:t>
            </a:r>
            <a:r>
              <a:rPr lang="pt-PT" dirty="0"/>
              <a:t> sample </a:t>
            </a:r>
            <a:endParaRPr lang="en-US" dirty="0"/>
          </a:p>
          <a:p>
            <a:r>
              <a:rPr lang="pt-PT" dirty="0"/>
              <a:t>Remove excess blood on the outside of the cuvette tip using a clean </a:t>
            </a:r>
            <a:r>
              <a:rPr lang="pt-PT" dirty="0" err="1"/>
              <a:t>paper</a:t>
            </a:r>
            <a:r>
              <a:rPr lang="pt-PT" dirty="0"/>
              <a:t> </a:t>
            </a:r>
            <a:r>
              <a:rPr lang="pt-PT" dirty="0" err="1"/>
              <a:t>towel</a:t>
            </a:r>
            <a:endParaRPr lang="pt-PT" dirty="0"/>
          </a:p>
          <a:p>
            <a:r>
              <a:rPr lang="pt-PT" dirty="0"/>
              <a:t>In this process, make sure that there is no blood outside </a:t>
            </a:r>
            <a:r>
              <a:rPr lang="pt-PT" dirty="0" err="1"/>
              <a:t>the</a:t>
            </a:r>
            <a:r>
              <a:rPr lang="pt-PT" dirty="0"/>
              <a:t> cuvette</a:t>
            </a:r>
            <a:endParaRPr lang="fr-FR" dirty="0"/>
          </a:p>
        </p:txBody>
      </p:sp>
    </p:spTree>
    <p:extLst>
      <p:ext uri="{BB962C8B-B14F-4D97-AF65-F5344CB8AC3E}">
        <p14:creationId xmlns:p14="http://schemas.microsoft.com/office/powerpoint/2010/main" val="3003960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rmAutofit fontScale="90000"/>
          </a:bodyPr>
          <a:lstStyle/>
          <a:p>
            <a:r>
              <a:rPr lang="pt-BR" dirty="0"/>
              <a:t>Hemoglobin III - </a:t>
            </a:r>
            <a:r>
              <a:rPr lang="pt-PT" dirty="0"/>
              <a:t>the Hemocue machine </a:t>
            </a:r>
            <a:endParaRPr lang="fr-FR" dirty="0"/>
          </a:p>
        </p:txBody>
      </p:sp>
      <p:sp>
        <p:nvSpPr>
          <p:cNvPr id="3" name="Content Placeholder 2"/>
          <p:cNvSpPr>
            <a:spLocks noGrp="1"/>
          </p:cNvSpPr>
          <p:nvPr>
            <p:ph idx="1"/>
          </p:nvPr>
        </p:nvSpPr>
        <p:spPr/>
        <p:txBody>
          <a:bodyPr>
            <a:normAutofit/>
          </a:bodyPr>
          <a:lstStyle/>
          <a:p>
            <a:r>
              <a:rPr lang="pt-PT" dirty="0"/>
              <a:t>Open the cuvette </a:t>
            </a:r>
            <a:r>
              <a:rPr lang="pt-PT" dirty="0" err="1"/>
              <a:t>holder</a:t>
            </a:r>
            <a:r>
              <a:rPr lang="pt-PT" dirty="0"/>
              <a:t> </a:t>
            </a:r>
            <a:endParaRPr lang="en-US" dirty="0"/>
          </a:p>
          <a:p>
            <a:pPr lvl="0"/>
            <a:r>
              <a:rPr lang="pt-PT" dirty="0"/>
              <a:t>Press the left button (the button with the circle) and the machine will </a:t>
            </a:r>
            <a:r>
              <a:rPr lang="pt-PT" dirty="0" err="1"/>
              <a:t>switch</a:t>
            </a:r>
            <a:r>
              <a:rPr lang="pt-PT" dirty="0"/>
              <a:t> </a:t>
            </a:r>
            <a:r>
              <a:rPr lang="pt-PT" dirty="0" err="1"/>
              <a:t>on</a:t>
            </a:r>
            <a:r>
              <a:rPr lang="pt-PT" dirty="0"/>
              <a:t> </a:t>
            </a:r>
            <a:endParaRPr lang="en-US" dirty="0"/>
          </a:p>
          <a:p>
            <a:pPr lvl="0"/>
            <a:r>
              <a:rPr lang="pt-PT" dirty="0"/>
              <a:t>An hourglass will appear in the lower left corner of the machine. This means that the machine </a:t>
            </a:r>
            <a:r>
              <a:rPr lang="pt-PT" dirty="0" err="1"/>
              <a:t>is</a:t>
            </a:r>
            <a:r>
              <a:rPr lang="pt-PT" dirty="0"/>
              <a:t> self-</a:t>
            </a:r>
            <a:r>
              <a:rPr lang="pt-PT" dirty="0" err="1"/>
              <a:t>calibrating</a:t>
            </a:r>
            <a:endParaRPr lang="en-US" dirty="0"/>
          </a:p>
        </p:txBody>
      </p:sp>
    </p:spTree>
    <p:extLst>
      <p:ext uri="{BB962C8B-B14F-4D97-AF65-F5344CB8AC3E}">
        <p14:creationId xmlns:p14="http://schemas.microsoft.com/office/powerpoint/2010/main" val="1644736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Hemoglobin IV- </a:t>
            </a:r>
            <a:r>
              <a:rPr lang="pt-PT" dirty="0"/>
              <a:t>the Hemocue machine </a:t>
            </a:r>
            <a:endParaRPr lang="fr-FR" dirty="0"/>
          </a:p>
        </p:txBody>
      </p:sp>
      <p:sp>
        <p:nvSpPr>
          <p:cNvPr id="3" name="Content Placeholder 2"/>
          <p:cNvSpPr>
            <a:spLocks noGrp="1"/>
          </p:cNvSpPr>
          <p:nvPr>
            <p:ph idx="1"/>
          </p:nvPr>
        </p:nvSpPr>
        <p:spPr/>
        <p:txBody>
          <a:bodyPr>
            <a:normAutofit fontScale="92500" lnSpcReduction="20000"/>
          </a:bodyPr>
          <a:lstStyle/>
          <a:p>
            <a:pPr lvl="0"/>
            <a:r>
              <a:rPr lang="pt-PT" dirty="0"/>
              <a:t>When you see three flashing dashes and the HemoCue symbol, the machine is ready to take a </a:t>
            </a:r>
            <a:r>
              <a:rPr lang="pt-PT" dirty="0" err="1"/>
              <a:t>measurement</a:t>
            </a:r>
            <a:r>
              <a:rPr lang="pt-PT" dirty="0"/>
              <a:t> </a:t>
            </a:r>
            <a:endParaRPr lang="en-US" dirty="0"/>
          </a:p>
          <a:p>
            <a:pPr lvl="0"/>
            <a:r>
              <a:rPr lang="pt-PT" dirty="0"/>
              <a:t>Place the filled vial in the sample chamber of the HemoCue Photometer. The filled cuvette MUST be placed in the photometer within 10 minutes of sampling. Measurements taken after 10 minutes may result in erroneous </a:t>
            </a:r>
            <a:r>
              <a:rPr lang="pt-PT" dirty="0" err="1"/>
              <a:t>haemoglobin</a:t>
            </a:r>
            <a:r>
              <a:rPr lang="pt-PT" dirty="0"/>
              <a:t> </a:t>
            </a:r>
            <a:r>
              <a:rPr lang="pt-PT" dirty="0" err="1"/>
              <a:t>counts</a:t>
            </a:r>
            <a:r>
              <a:rPr lang="pt-PT" dirty="0"/>
              <a:t> </a:t>
            </a:r>
            <a:endParaRPr lang="en-US" dirty="0"/>
          </a:p>
          <a:p>
            <a:pPr lvl="0"/>
            <a:r>
              <a:rPr lang="pt-PT" dirty="0"/>
              <a:t>Insert the holder in the </a:t>
            </a:r>
            <a:r>
              <a:rPr lang="pt-PT" dirty="0" err="1"/>
              <a:t>measuring</a:t>
            </a:r>
            <a:r>
              <a:rPr lang="pt-PT" dirty="0"/>
              <a:t> </a:t>
            </a:r>
            <a:r>
              <a:rPr lang="pt-PT" dirty="0" err="1"/>
              <a:t>position</a:t>
            </a:r>
            <a:r>
              <a:rPr lang="pt-PT" dirty="0"/>
              <a:t> </a:t>
            </a:r>
            <a:endParaRPr lang="en-US" dirty="0"/>
          </a:p>
          <a:p>
            <a:pPr lvl="0"/>
            <a:r>
              <a:rPr lang="pt-PT" dirty="0"/>
              <a:t>During measurement, an hourglass will appear on </a:t>
            </a:r>
            <a:r>
              <a:rPr lang="pt-PT" dirty="0" err="1"/>
              <a:t>the</a:t>
            </a:r>
            <a:r>
              <a:rPr lang="pt-PT" dirty="0"/>
              <a:t> </a:t>
            </a:r>
            <a:r>
              <a:rPr lang="pt-PT" dirty="0" err="1"/>
              <a:t>screen</a:t>
            </a:r>
            <a:endParaRPr lang="en-US" dirty="0"/>
          </a:p>
        </p:txBody>
      </p:sp>
    </p:spTree>
    <p:extLst>
      <p:ext uri="{BB962C8B-B14F-4D97-AF65-F5344CB8AC3E}">
        <p14:creationId xmlns:p14="http://schemas.microsoft.com/office/powerpoint/2010/main" val="2863212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Haemoglobin V - </a:t>
            </a:r>
            <a:r>
              <a:rPr lang="pt-PT" dirty="0"/>
              <a:t>the Hemocue machine </a:t>
            </a:r>
            <a:endParaRPr lang="fr-FR" dirty="0"/>
          </a:p>
        </p:txBody>
      </p:sp>
      <p:sp>
        <p:nvSpPr>
          <p:cNvPr id="3" name="Content Placeholder 2"/>
          <p:cNvSpPr>
            <a:spLocks noGrp="1"/>
          </p:cNvSpPr>
          <p:nvPr>
            <p:ph idx="1"/>
          </p:nvPr>
        </p:nvSpPr>
        <p:spPr/>
        <p:txBody>
          <a:bodyPr>
            <a:normAutofit lnSpcReduction="10000"/>
          </a:bodyPr>
          <a:lstStyle/>
          <a:p>
            <a:pPr lvl="0"/>
            <a:r>
              <a:rPr lang="pt-PT" dirty="0"/>
              <a:t>The results will appear within 15 to 60 </a:t>
            </a:r>
            <a:r>
              <a:rPr lang="pt-PT" dirty="0" err="1"/>
              <a:t>seconds</a:t>
            </a:r>
            <a:endParaRPr lang="en-US" dirty="0"/>
          </a:p>
          <a:p>
            <a:pPr lvl="0"/>
            <a:r>
              <a:rPr lang="pt-PT" dirty="0"/>
              <a:t>Record the haemoglobin </a:t>
            </a:r>
            <a:r>
              <a:rPr lang="pt-PT" dirty="0" err="1"/>
              <a:t>results</a:t>
            </a:r>
            <a:r>
              <a:rPr lang="pt-PT" dirty="0"/>
              <a:t> </a:t>
            </a:r>
          </a:p>
          <a:p>
            <a:pPr lvl="0"/>
            <a:r>
              <a:rPr lang="pt-PT" dirty="0"/>
              <a:t>Remove the cuvette holder from the photometer, remove the cuvette that was read and dispose of it in the biological </a:t>
            </a:r>
            <a:r>
              <a:rPr lang="pt-PT" dirty="0" err="1"/>
              <a:t>waste</a:t>
            </a:r>
            <a:r>
              <a:rPr lang="pt-PT" dirty="0"/>
              <a:t> </a:t>
            </a:r>
            <a:r>
              <a:rPr lang="pt-PT" dirty="0" err="1"/>
              <a:t>container</a:t>
            </a:r>
            <a:endParaRPr lang="en-US" dirty="0"/>
          </a:p>
          <a:p>
            <a:pPr lvl="0"/>
            <a:r>
              <a:rPr lang="pt-PT" dirty="0"/>
              <a:t>To turn the machine off, press and hold the left button until the display screen </a:t>
            </a:r>
            <a:r>
              <a:rPr lang="pt-PT" dirty="0" err="1"/>
              <a:t>turns</a:t>
            </a:r>
            <a:r>
              <a:rPr lang="pt-PT" dirty="0"/>
              <a:t> </a:t>
            </a:r>
            <a:r>
              <a:rPr lang="pt-PT" dirty="0" err="1"/>
              <a:t>off</a:t>
            </a:r>
            <a:endParaRPr lang="en-US" dirty="0"/>
          </a:p>
        </p:txBody>
      </p:sp>
    </p:spTree>
    <p:extLst>
      <p:ext uri="{BB962C8B-B14F-4D97-AF65-F5344CB8AC3E}">
        <p14:creationId xmlns:p14="http://schemas.microsoft.com/office/powerpoint/2010/main" val="2681482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Haemoglobin - Notes </a:t>
            </a:r>
            <a:endParaRPr lang="fr-FR" dirty="0"/>
          </a:p>
        </p:txBody>
      </p:sp>
      <p:sp>
        <p:nvSpPr>
          <p:cNvPr id="3" name="Content Placeholder 2"/>
          <p:cNvSpPr>
            <a:spLocks noGrp="1"/>
          </p:cNvSpPr>
          <p:nvPr>
            <p:ph idx="1"/>
          </p:nvPr>
        </p:nvSpPr>
        <p:spPr/>
        <p:txBody>
          <a:bodyPr>
            <a:normAutofit/>
          </a:bodyPr>
          <a:lstStyle/>
          <a:p>
            <a:r>
              <a:rPr lang="pt-PT" dirty="0"/>
              <a:t>NOTE: After 15 minutes of non-use the machine will switch off. </a:t>
            </a:r>
            <a:endParaRPr lang="en-US" dirty="0"/>
          </a:p>
          <a:p>
            <a:r>
              <a:rPr lang="pt-PT" dirty="0"/>
              <a:t>NOTE: Never press the power button for purposes other than turning the machine on or off. Pressing this button will show previous measurements and it will be difficult to tell which measurement is current and correct. </a:t>
            </a:r>
            <a:endParaRPr lang="en-US" dirty="0"/>
          </a:p>
          <a:p>
            <a:pPr marL="0" indent="0">
              <a:buNone/>
            </a:pPr>
            <a:endParaRPr lang="fr-FR" dirty="0"/>
          </a:p>
        </p:txBody>
      </p:sp>
    </p:spTree>
    <p:extLst>
      <p:ext uri="{BB962C8B-B14F-4D97-AF65-F5344CB8AC3E}">
        <p14:creationId xmlns:p14="http://schemas.microsoft.com/office/powerpoint/2010/main" val="291659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Haemoglobin - Notes </a:t>
            </a:r>
            <a:endParaRPr lang="fr-FR" dirty="0"/>
          </a:p>
        </p:txBody>
      </p:sp>
      <p:sp>
        <p:nvSpPr>
          <p:cNvPr id="3" name="Content Placeholder 2"/>
          <p:cNvSpPr>
            <a:spLocks noGrp="1"/>
          </p:cNvSpPr>
          <p:nvPr>
            <p:ph idx="1"/>
          </p:nvPr>
        </p:nvSpPr>
        <p:spPr/>
        <p:txBody>
          <a:bodyPr>
            <a:normAutofit/>
          </a:bodyPr>
          <a:lstStyle/>
          <a:p>
            <a:pPr marL="0" indent="0">
              <a:buNone/>
            </a:pPr>
            <a:r>
              <a:rPr lang="pt-PT" b="1" u="sng" dirty="0"/>
              <a:t>Daily quality control </a:t>
            </a:r>
            <a:endParaRPr lang="en-US" b="1" u="sng" dirty="0"/>
          </a:p>
          <a:p>
            <a:pPr lvl="1"/>
            <a:r>
              <a:rPr lang="pt-PT" dirty="0"/>
              <a:t>The machine has its own quality control process. No control cuvettes are required. HemoCue machines should be cleaned every Friday with HemoCue cleaner in </a:t>
            </a:r>
            <a:r>
              <a:rPr lang="pt-PT" dirty="0" err="1"/>
              <a:t>the</a:t>
            </a:r>
            <a:r>
              <a:rPr lang="pt-PT" dirty="0"/>
              <a:t> </a:t>
            </a:r>
            <a:r>
              <a:rPr lang="pt-PT" dirty="0" err="1"/>
              <a:t>health</a:t>
            </a:r>
            <a:r>
              <a:rPr lang="pt-PT" dirty="0"/>
              <a:t> </a:t>
            </a:r>
            <a:r>
              <a:rPr lang="pt-PT" dirty="0" err="1"/>
              <a:t>facility</a:t>
            </a:r>
            <a:r>
              <a:rPr lang="pt-PT" dirty="0"/>
              <a:t> </a:t>
            </a:r>
            <a:r>
              <a:rPr lang="pt-PT" dirty="0" err="1"/>
              <a:t>or</a:t>
            </a:r>
            <a:r>
              <a:rPr lang="pt-PT" dirty="0"/>
              <a:t> whenever the study supervisor suspects that blood has been spilled inside the </a:t>
            </a:r>
            <a:r>
              <a:rPr lang="pt-PT" dirty="0" err="1"/>
              <a:t>HemoCue</a:t>
            </a:r>
            <a:r>
              <a:rPr lang="pt-PT" dirty="0"/>
              <a:t> </a:t>
            </a:r>
            <a:r>
              <a:rPr lang="pt-PT" dirty="0" err="1"/>
              <a:t>machine</a:t>
            </a:r>
            <a:endParaRPr lang="en-US" dirty="0"/>
          </a:p>
          <a:p>
            <a:endParaRPr lang="fr-FR" dirty="0"/>
          </a:p>
        </p:txBody>
      </p:sp>
    </p:spTree>
    <p:extLst>
      <p:ext uri="{BB962C8B-B14F-4D97-AF65-F5344CB8AC3E}">
        <p14:creationId xmlns:p14="http://schemas.microsoft.com/office/powerpoint/2010/main" val="3974809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endParaRPr lang="fr-FR"/>
          </a:p>
        </p:txBody>
      </p:sp>
      <p:sp>
        <p:nvSpPr>
          <p:cNvPr id="4" name="Title 1"/>
          <p:cNvSpPr txBox="1">
            <a:spLocks/>
          </p:cNvSpPr>
          <p:nvPr/>
        </p:nvSpPr>
        <p:spPr>
          <a:xfrm>
            <a:off x="533400" y="3200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6600" dirty="0"/>
              <a:t>Part 3: Filter Paper </a:t>
            </a:r>
            <a:endParaRPr lang="fr-FR" sz="6600" dirty="0"/>
          </a:p>
        </p:txBody>
      </p:sp>
    </p:spTree>
    <p:extLst>
      <p:ext uri="{BB962C8B-B14F-4D97-AF65-F5344CB8AC3E}">
        <p14:creationId xmlns:p14="http://schemas.microsoft.com/office/powerpoint/2010/main" val="1512326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pt-PT" sz="4000" b="1" dirty="0" err="1"/>
              <a:t>Finger</a:t>
            </a:r>
            <a:r>
              <a:rPr lang="pt-PT" sz="4000" b="1" dirty="0"/>
              <a:t> </a:t>
            </a:r>
            <a:r>
              <a:rPr lang="pt-PT" sz="4000" b="1" dirty="0" err="1"/>
              <a:t>prick</a:t>
            </a:r>
            <a:endParaRPr lang="pt-PT" sz="4000" b="1" dirty="0"/>
          </a:p>
        </p:txBody>
      </p:sp>
      <p:sp>
        <p:nvSpPr>
          <p:cNvPr id="10243" name="Rectangle 3"/>
          <p:cNvSpPr>
            <a:spLocks noGrp="1" noChangeArrowheads="1"/>
          </p:cNvSpPr>
          <p:nvPr>
            <p:ph type="body" idx="1"/>
          </p:nvPr>
        </p:nvSpPr>
        <p:spPr>
          <a:xfrm>
            <a:off x="457200" y="1429002"/>
            <a:ext cx="8229600" cy="4888500"/>
          </a:xfrm>
        </p:spPr>
        <p:txBody>
          <a:bodyPr vert="horz" lIns="91440" tIns="45720" rIns="91440" bIns="45720" rtlCol="0" anchor="t">
            <a:normAutofit/>
          </a:bodyPr>
          <a:lstStyle/>
          <a:p>
            <a:pPr marL="514350" indent="-514350" eaLnBrk="1" hangingPunct="1">
              <a:buFont typeface="+mj-lt"/>
              <a:buAutoNum type="arabicPeriod"/>
            </a:pPr>
            <a:r>
              <a:rPr lang="pt-PT" dirty="0"/>
              <a:t>Putting on gloves</a:t>
            </a:r>
          </a:p>
          <a:p>
            <a:pPr marL="514350" indent="-514350">
              <a:buFont typeface="+mj-lt"/>
              <a:buAutoNum type="arabicPeriod"/>
            </a:pPr>
            <a:r>
              <a:rPr lang="pt-PT" err="1"/>
              <a:t>Disinfect</a:t>
            </a:r>
            <a:r>
              <a:rPr lang="pt-PT" dirty="0"/>
              <a:t> </a:t>
            </a:r>
            <a:r>
              <a:rPr lang="pt-PT" err="1"/>
              <a:t>of</a:t>
            </a:r>
            <a:r>
              <a:rPr lang="pt-PT" dirty="0"/>
              <a:t> </a:t>
            </a:r>
            <a:r>
              <a:rPr lang="pt-PT" err="1"/>
              <a:t>the</a:t>
            </a:r>
            <a:r>
              <a:rPr lang="pt-PT" dirty="0"/>
              <a:t> </a:t>
            </a:r>
            <a:r>
              <a:rPr lang="pt-PT" err="1"/>
              <a:t>patient's</a:t>
            </a:r>
            <a:r>
              <a:rPr lang="pt-PT" dirty="0"/>
              <a:t> </a:t>
            </a:r>
            <a:r>
              <a:rPr lang="pt-PT" err="1"/>
              <a:t>finger</a:t>
            </a:r>
            <a:r>
              <a:rPr lang="pt-PT" dirty="0"/>
              <a:t> </a:t>
            </a:r>
            <a:r>
              <a:rPr lang="pt-PT" err="1"/>
              <a:t>with</a:t>
            </a:r>
            <a:r>
              <a:rPr lang="pt-PT" dirty="0"/>
              <a:t> </a:t>
            </a:r>
            <a:r>
              <a:rPr lang="pt-PT" err="1"/>
              <a:t>alcohol</a:t>
            </a:r>
            <a:endParaRPr lang="pt-PT"/>
          </a:p>
          <a:p>
            <a:pPr marL="514350" indent="-514350">
              <a:buFont typeface="+mj-lt"/>
              <a:buAutoNum type="arabicPeriod"/>
            </a:pPr>
            <a:r>
              <a:rPr lang="pt-PT" dirty="0"/>
              <a:t>Leave to dry   </a:t>
            </a:r>
          </a:p>
          <a:p>
            <a:pPr marL="0" indent="0" eaLnBrk="1" hangingPunct="1">
              <a:buNone/>
            </a:pPr>
            <a:r>
              <a:rPr lang="pt-PT" dirty="0"/>
              <a:t>     </a:t>
            </a:r>
          </a:p>
        </p:txBody>
      </p:sp>
      <p:pic>
        <p:nvPicPr>
          <p:cNvPr id="2" name="Picture 1"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1460" y="3581400"/>
            <a:ext cx="2667231" cy="1912786"/>
          </a:xfrm>
          <a:prstGeom prst="rect">
            <a:avLst/>
          </a:prstGeom>
        </p:spPr>
      </p:pic>
      <p:pic>
        <p:nvPicPr>
          <p:cNvPr id="3" name="Picture 2" descr="Screen Clippi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91050" y="3448050"/>
            <a:ext cx="3596701" cy="2493169"/>
          </a:xfrm>
          <a:prstGeom prst="rect">
            <a:avLst/>
          </a:prstGeom>
        </p:spPr>
      </p:pic>
    </p:spTree>
    <p:extLst>
      <p:ext uri="{BB962C8B-B14F-4D97-AF65-F5344CB8AC3E}">
        <p14:creationId xmlns:p14="http://schemas.microsoft.com/office/powerpoint/2010/main" val="2517682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I </a:t>
            </a:r>
            <a:endParaRPr lang="fr-FR" dirty="0"/>
          </a:p>
        </p:txBody>
      </p:sp>
      <p:sp>
        <p:nvSpPr>
          <p:cNvPr id="3" name="Content Placeholder 2"/>
          <p:cNvSpPr>
            <a:spLocks noGrp="1"/>
          </p:cNvSpPr>
          <p:nvPr>
            <p:ph idx="1"/>
          </p:nvPr>
        </p:nvSpPr>
        <p:spPr/>
        <p:txBody>
          <a:bodyPr/>
          <a:lstStyle/>
          <a:p>
            <a:r>
              <a:rPr lang="pt-PT" b="1" dirty="0"/>
              <a:t>Materials required </a:t>
            </a:r>
            <a:endParaRPr lang="en-US" b="1" dirty="0"/>
          </a:p>
          <a:p>
            <a:pPr lvl="1"/>
            <a:r>
              <a:rPr lang="pt-PT" dirty="0" err="1"/>
              <a:t>Protein</a:t>
            </a:r>
            <a:r>
              <a:rPr lang="pt-PT" dirty="0"/>
              <a:t> </a:t>
            </a:r>
            <a:r>
              <a:rPr lang="pt-PT" dirty="0" err="1"/>
              <a:t>saver</a:t>
            </a:r>
            <a:r>
              <a:rPr lang="pt-PT" dirty="0"/>
              <a:t> </a:t>
            </a:r>
            <a:r>
              <a:rPr lang="pt-PT" dirty="0" err="1"/>
              <a:t>blood</a:t>
            </a:r>
            <a:r>
              <a:rPr lang="pt-PT" dirty="0"/>
              <a:t> </a:t>
            </a:r>
            <a:r>
              <a:rPr lang="pt-PT" dirty="0" err="1"/>
              <a:t>collection</a:t>
            </a:r>
            <a:r>
              <a:rPr lang="pt-PT" dirty="0"/>
              <a:t> </a:t>
            </a:r>
            <a:r>
              <a:rPr lang="pt-PT" dirty="0" err="1"/>
              <a:t>card</a:t>
            </a:r>
            <a:r>
              <a:rPr lang="pt-PT" dirty="0"/>
              <a:t> (</a:t>
            </a:r>
            <a:r>
              <a:rPr lang="pt-PT" dirty="0" err="1"/>
              <a:t>Whatman</a:t>
            </a:r>
            <a:r>
              <a:rPr lang="pt-PT" dirty="0"/>
              <a:t> 903 </a:t>
            </a:r>
            <a:r>
              <a:rPr lang="pt-PT" dirty="0" err="1"/>
              <a:t>filter</a:t>
            </a:r>
            <a:r>
              <a:rPr lang="pt-PT" dirty="0"/>
              <a:t> </a:t>
            </a:r>
            <a:r>
              <a:rPr lang="pt-PT" dirty="0" err="1"/>
              <a:t>paper</a:t>
            </a:r>
            <a:r>
              <a:rPr lang="pt-PT" dirty="0"/>
              <a:t>)</a:t>
            </a:r>
            <a:endParaRPr lang="en-US" dirty="0"/>
          </a:p>
          <a:p>
            <a:pPr lvl="1"/>
            <a:r>
              <a:rPr lang="pt-PT" dirty="0"/>
              <a:t>Ziploc bags </a:t>
            </a:r>
            <a:endParaRPr lang="en-US" dirty="0"/>
          </a:p>
          <a:p>
            <a:pPr lvl="1"/>
            <a:r>
              <a:rPr lang="pt-PT" dirty="0"/>
              <a:t>Desiccant pack </a:t>
            </a:r>
            <a:endParaRPr lang="en-US" dirty="0"/>
          </a:p>
          <a:p>
            <a:pPr lvl="1"/>
            <a:r>
              <a:rPr lang="pt-PT" dirty="0"/>
              <a:t>Scissors</a:t>
            </a:r>
            <a:endParaRPr lang="en-US" dirty="0"/>
          </a:p>
          <a:p>
            <a:pPr lvl="1"/>
            <a:r>
              <a:rPr lang="pt-PT" dirty="0"/>
              <a:t>Alcohol swab </a:t>
            </a:r>
            <a:endParaRPr lang="en-US" dirty="0"/>
          </a:p>
          <a:p>
            <a:endParaRPr lang="fr-FR" dirty="0"/>
          </a:p>
        </p:txBody>
      </p:sp>
      <p:pic>
        <p:nvPicPr>
          <p:cNvPr id="4" name="Picture 3" descr="903"/>
          <p:cNvPicPr/>
          <p:nvPr/>
        </p:nvPicPr>
        <p:blipFill>
          <a:blip r:embed="rId2" cstate="print">
            <a:lum bright="6000"/>
            <a:extLst>
              <a:ext uri="{28A0092B-C50C-407E-A947-70E740481C1C}">
                <a14:useLocalDpi xmlns:a14="http://schemas.microsoft.com/office/drawing/2010/main"/>
              </a:ext>
            </a:extLst>
          </a:blip>
          <a:srcRect/>
          <a:stretch>
            <a:fillRect/>
          </a:stretch>
        </p:blipFill>
        <p:spPr bwMode="auto">
          <a:xfrm>
            <a:off x="5638800" y="3505200"/>
            <a:ext cx="3162300" cy="2543175"/>
          </a:xfrm>
          <a:prstGeom prst="rect">
            <a:avLst/>
          </a:prstGeom>
          <a:noFill/>
          <a:ln>
            <a:noFill/>
          </a:ln>
        </p:spPr>
      </p:pic>
    </p:spTree>
    <p:extLst>
      <p:ext uri="{BB962C8B-B14F-4D97-AF65-F5344CB8AC3E}">
        <p14:creationId xmlns:p14="http://schemas.microsoft.com/office/powerpoint/2010/main" val="233340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II </a:t>
            </a:r>
            <a:endParaRPr lang="fr-FR" dirty="0"/>
          </a:p>
        </p:txBody>
      </p:sp>
      <p:sp>
        <p:nvSpPr>
          <p:cNvPr id="3" name="Content Placeholder 2"/>
          <p:cNvSpPr>
            <a:spLocks noGrp="1"/>
          </p:cNvSpPr>
          <p:nvPr>
            <p:ph idx="1"/>
          </p:nvPr>
        </p:nvSpPr>
        <p:spPr/>
        <p:txBody>
          <a:bodyPr>
            <a:normAutofit/>
          </a:bodyPr>
          <a:lstStyle/>
          <a:p>
            <a:pPr lvl="0"/>
            <a:r>
              <a:rPr lang="pt-PT" dirty="0"/>
              <a:t>Open the </a:t>
            </a:r>
            <a:r>
              <a:rPr lang="pt-PT" dirty="0" err="1"/>
              <a:t>protein</a:t>
            </a:r>
            <a:r>
              <a:rPr lang="pt-PT" dirty="0"/>
              <a:t> </a:t>
            </a:r>
            <a:r>
              <a:rPr lang="pt-PT" dirty="0" err="1"/>
              <a:t>saver</a:t>
            </a:r>
            <a:r>
              <a:rPr lang="pt-PT" dirty="0"/>
              <a:t> </a:t>
            </a:r>
            <a:r>
              <a:rPr lang="pt-PT" dirty="0" err="1"/>
              <a:t>blood</a:t>
            </a:r>
            <a:r>
              <a:rPr lang="pt-PT" dirty="0"/>
              <a:t> </a:t>
            </a:r>
            <a:r>
              <a:rPr lang="pt-PT" dirty="0" err="1"/>
              <a:t>collection</a:t>
            </a:r>
            <a:r>
              <a:rPr lang="pt-PT" dirty="0"/>
              <a:t> </a:t>
            </a:r>
            <a:r>
              <a:rPr lang="pt-PT" dirty="0" err="1"/>
              <a:t>card</a:t>
            </a:r>
            <a:r>
              <a:rPr lang="pt-PT" dirty="0"/>
              <a:t> (</a:t>
            </a:r>
            <a:r>
              <a:rPr lang="pt-PT" dirty="0" err="1"/>
              <a:t>Whatman</a:t>
            </a:r>
            <a:r>
              <a:rPr lang="pt-PT" dirty="0"/>
              <a:t> 903 </a:t>
            </a:r>
            <a:r>
              <a:rPr lang="pt-PT" dirty="0" err="1"/>
              <a:t>filter</a:t>
            </a:r>
            <a:r>
              <a:rPr lang="pt-PT" dirty="0"/>
              <a:t> </a:t>
            </a:r>
            <a:r>
              <a:rPr lang="pt-PT" dirty="0" err="1"/>
              <a:t>paper</a:t>
            </a:r>
            <a:r>
              <a:rPr lang="pt-PT" dirty="0"/>
              <a:t>)</a:t>
            </a:r>
          </a:p>
          <a:p>
            <a:pPr lvl="0"/>
            <a:r>
              <a:rPr lang="pt-PT" dirty="0"/>
              <a:t>Label both ends of the card</a:t>
            </a:r>
          </a:p>
          <a:p>
            <a:pPr lvl="0"/>
            <a:r>
              <a:rPr lang="pt-PT" dirty="0"/>
              <a:t>Write the date on both labels </a:t>
            </a:r>
            <a:endParaRPr lang="en-US" dirty="0"/>
          </a:p>
          <a:p>
            <a:pPr lvl="0"/>
            <a:r>
              <a:rPr lang="pt-PT" dirty="0" err="1"/>
              <a:t>Collect</a:t>
            </a:r>
            <a:r>
              <a:rPr lang="pt-PT" dirty="0"/>
              <a:t> </a:t>
            </a:r>
            <a:r>
              <a:rPr lang="pt-PT" dirty="0" err="1"/>
              <a:t>blood</a:t>
            </a:r>
            <a:r>
              <a:rPr lang="pt-PT" dirty="0"/>
              <a:t> onto filter paper ONLY after</a:t>
            </a:r>
          </a:p>
          <a:p>
            <a:pPr lvl="1"/>
            <a:r>
              <a:rPr lang="pt-PT" dirty="0"/>
              <a:t> </a:t>
            </a:r>
            <a:r>
              <a:rPr lang="pt-PT" dirty="0" err="1"/>
              <a:t>performing</a:t>
            </a:r>
            <a:r>
              <a:rPr lang="pt-PT" dirty="0"/>
              <a:t> the haemoglobin test and </a:t>
            </a:r>
          </a:p>
          <a:p>
            <a:pPr lvl="1"/>
            <a:r>
              <a:rPr lang="pt-PT" dirty="0"/>
              <a:t>preparing the blood smear </a:t>
            </a:r>
            <a:endParaRPr lang="fr-FR" dirty="0"/>
          </a:p>
        </p:txBody>
      </p:sp>
    </p:spTree>
    <p:extLst>
      <p:ext uri="{BB962C8B-B14F-4D97-AF65-F5344CB8AC3E}">
        <p14:creationId xmlns:p14="http://schemas.microsoft.com/office/powerpoint/2010/main" val="2652250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III </a:t>
            </a:r>
            <a:endParaRPr lang="fr-FR" dirty="0"/>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a:ext>
            </a:extLst>
          </a:blip>
          <a:srcRect/>
          <a:stretch>
            <a:fillRect/>
          </a:stretch>
        </p:blipFill>
        <p:spPr bwMode="auto">
          <a:xfrm>
            <a:off x="2667000" y="1905000"/>
            <a:ext cx="3256922" cy="2438522"/>
          </a:xfrm>
          <a:prstGeom prst="rect">
            <a:avLst/>
          </a:prstGeom>
          <a:noFill/>
          <a:ln>
            <a:noFill/>
          </a:ln>
        </p:spPr>
      </p:pic>
      <p:sp>
        <p:nvSpPr>
          <p:cNvPr id="3" name="Rectangle 2"/>
          <p:cNvSpPr/>
          <p:nvPr/>
        </p:nvSpPr>
        <p:spPr>
          <a:xfrm>
            <a:off x="2209800" y="4830884"/>
            <a:ext cx="4572000" cy="1323439"/>
          </a:xfrm>
          <a:prstGeom prst="rect">
            <a:avLst/>
          </a:prstGeom>
        </p:spPr>
        <p:txBody>
          <a:bodyPr>
            <a:spAutoFit/>
          </a:bodyPr>
          <a:lstStyle/>
          <a:p>
            <a:pPr lvl="0"/>
            <a:r>
              <a:rPr lang="pt-PT" sz="2000" dirty="0"/>
              <a:t>The card contains 5 half-inch (1.27cm) circles that hold 50-100 μl each of the sample and a space for the name and date of the collection. </a:t>
            </a:r>
            <a:endParaRPr lang="en-US" sz="2000" dirty="0"/>
          </a:p>
        </p:txBody>
      </p:sp>
    </p:spTree>
    <p:extLst>
      <p:ext uri="{BB962C8B-B14F-4D97-AF65-F5344CB8AC3E}">
        <p14:creationId xmlns:p14="http://schemas.microsoft.com/office/powerpoint/2010/main" val="4242313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IV </a:t>
            </a:r>
            <a:endParaRPr lang="fr-F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85925" y="1905000"/>
            <a:ext cx="57721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190500" y="3276600"/>
            <a:ext cx="1371600" cy="53340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2400" b="1" dirty="0"/>
              <a:t>Label</a:t>
            </a:r>
          </a:p>
          <a:p>
            <a:pPr algn="ctr"/>
            <a:endParaRPr lang="pt-BR" sz="1100" b="1" dirty="0"/>
          </a:p>
          <a:p>
            <a:pPr algn="ctr"/>
            <a:endParaRPr lang="en-US" b="1" dirty="0"/>
          </a:p>
        </p:txBody>
      </p:sp>
      <p:cxnSp>
        <p:nvCxnSpPr>
          <p:cNvPr id="7" name="Straight Arrow Connector 6"/>
          <p:cNvCxnSpPr/>
          <p:nvPr/>
        </p:nvCxnSpPr>
        <p:spPr>
          <a:xfrm>
            <a:off x="822664" y="3650826"/>
            <a:ext cx="990600" cy="68995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772400" y="3287926"/>
            <a:ext cx="1371600" cy="533400"/>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sz="2400" b="1" dirty="0"/>
              <a:t>Label</a:t>
            </a:r>
          </a:p>
          <a:p>
            <a:pPr algn="ctr"/>
            <a:endParaRPr lang="pt-BR" sz="1100" b="1" dirty="0"/>
          </a:p>
          <a:p>
            <a:pPr algn="ctr"/>
            <a:endParaRPr lang="en-US" b="1" dirty="0"/>
          </a:p>
        </p:txBody>
      </p:sp>
      <p:cxnSp>
        <p:nvCxnSpPr>
          <p:cNvPr id="9" name="Straight Arrow Connector 8"/>
          <p:cNvCxnSpPr/>
          <p:nvPr/>
        </p:nvCxnSpPr>
        <p:spPr>
          <a:xfrm flipH="1">
            <a:off x="7162800" y="3724411"/>
            <a:ext cx="1485900" cy="542789"/>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6661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V </a:t>
            </a:r>
            <a:endParaRPr lang="fr-FR" dirty="0"/>
          </a:p>
        </p:txBody>
      </p:sp>
      <p:sp>
        <p:nvSpPr>
          <p:cNvPr id="3" name="Content Placeholder 2"/>
          <p:cNvSpPr>
            <a:spLocks noGrp="1"/>
          </p:cNvSpPr>
          <p:nvPr>
            <p:ph idx="1"/>
          </p:nvPr>
        </p:nvSpPr>
        <p:spPr/>
        <p:txBody>
          <a:bodyPr>
            <a:normAutofit fontScale="77500" lnSpcReduction="20000"/>
          </a:bodyPr>
          <a:lstStyle/>
          <a:p>
            <a:pPr lvl="0"/>
            <a:r>
              <a:rPr lang="pt-PT" dirty="0"/>
              <a:t>Allow a drop of blood to form in </a:t>
            </a:r>
            <a:r>
              <a:rPr lang="pt-PT" dirty="0" err="1"/>
              <a:t>the</a:t>
            </a:r>
            <a:r>
              <a:rPr lang="pt-PT" dirty="0"/>
              <a:t> </a:t>
            </a:r>
            <a:r>
              <a:rPr lang="pt-PT" dirty="0" err="1"/>
              <a:t>center</a:t>
            </a:r>
            <a:r>
              <a:rPr lang="pt-PT" dirty="0"/>
              <a:t> of each spot shown or gently touch the drop of blood with </a:t>
            </a:r>
            <a:r>
              <a:rPr lang="pt-PT" dirty="0" err="1"/>
              <a:t>the</a:t>
            </a:r>
            <a:r>
              <a:rPr lang="pt-PT" dirty="0"/>
              <a:t> </a:t>
            </a:r>
            <a:r>
              <a:rPr lang="pt-PT" dirty="0" err="1"/>
              <a:t>Whatman</a:t>
            </a:r>
            <a:r>
              <a:rPr lang="pt-PT" dirty="0"/>
              <a:t> 903 </a:t>
            </a:r>
            <a:r>
              <a:rPr lang="pt-PT" dirty="0" err="1"/>
              <a:t>blood</a:t>
            </a:r>
            <a:r>
              <a:rPr lang="pt-PT" dirty="0"/>
              <a:t> </a:t>
            </a:r>
            <a:r>
              <a:rPr lang="pt-PT" dirty="0" err="1"/>
              <a:t>collection</a:t>
            </a:r>
            <a:r>
              <a:rPr lang="pt-PT" dirty="0"/>
              <a:t> card. </a:t>
            </a:r>
            <a:r>
              <a:rPr lang="pt-PT" b="1" dirty="0"/>
              <a:t>Allow the drop of blood to evenly saturate the entire circle</a:t>
            </a:r>
            <a:r>
              <a:rPr lang="pt-PT" dirty="0"/>
              <a:t>. </a:t>
            </a:r>
            <a:r>
              <a:rPr lang="pt-PT" b="1" dirty="0"/>
              <a:t>(NB: do not add more than one drop per circle, do not touch the 903 Protein Holding Card at any time during collection; do not press the puncture site with the filter paper)</a:t>
            </a:r>
          </a:p>
          <a:p>
            <a:r>
              <a:rPr lang="pt-PT" dirty="0"/>
              <a:t>Fill in as many circles as possible on the card. Start at the edges and continue towards the middle. </a:t>
            </a:r>
          </a:p>
          <a:p>
            <a:r>
              <a:rPr lang="pt-PT" dirty="0"/>
              <a:t>After blood collection, ask the patient to press a small dry cotton </a:t>
            </a:r>
            <a:r>
              <a:rPr lang="pt-PT" dirty="0" err="1"/>
              <a:t>ball</a:t>
            </a:r>
            <a:r>
              <a:rPr lang="pt-PT" dirty="0"/>
              <a:t> </a:t>
            </a:r>
            <a:r>
              <a:rPr lang="pt-PT" dirty="0" err="1"/>
              <a:t>on</a:t>
            </a:r>
            <a:r>
              <a:rPr lang="pt-PT" dirty="0"/>
              <a:t> the puncture site for a few minutes to stop the bleeding. </a:t>
            </a:r>
            <a:endParaRPr lang="en-US" dirty="0"/>
          </a:p>
          <a:p>
            <a:pPr lvl="0"/>
            <a:endParaRPr lang="en-US" dirty="0"/>
          </a:p>
          <a:p>
            <a:endParaRPr lang="fr-FR" dirty="0"/>
          </a:p>
        </p:txBody>
      </p:sp>
    </p:spTree>
    <p:extLst>
      <p:ext uri="{BB962C8B-B14F-4D97-AF65-F5344CB8AC3E}">
        <p14:creationId xmlns:p14="http://schemas.microsoft.com/office/powerpoint/2010/main" val="195557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VI </a:t>
            </a:r>
            <a:endParaRPr lang="fr-FR" dirty="0"/>
          </a:p>
        </p:txBody>
      </p:sp>
      <p:sp>
        <p:nvSpPr>
          <p:cNvPr id="3" name="Content Placeholder 2"/>
          <p:cNvSpPr>
            <a:spLocks noGrp="1"/>
          </p:cNvSpPr>
          <p:nvPr>
            <p:ph idx="1"/>
          </p:nvPr>
        </p:nvSpPr>
        <p:spPr>
          <a:xfrm>
            <a:off x="457200" y="1219200"/>
            <a:ext cx="8229600" cy="4525963"/>
          </a:xfrm>
        </p:spPr>
        <p:txBody>
          <a:bodyPr/>
          <a:lstStyle/>
          <a:p>
            <a:r>
              <a:rPr lang="pt-BR" dirty="0"/>
              <a:t>Start at the </a:t>
            </a:r>
            <a:r>
              <a:rPr lang="pt-BR" dirty="0" err="1"/>
              <a:t>extremities</a:t>
            </a:r>
            <a:r>
              <a:rPr lang="pt-BR" dirty="0"/>
              <a:t> </a:t>
            </a:r>
            <a:r>
              <a:rPr lang="pt-BR" dirty="0" err="1"/>
              <a:t>of</a:t>
            </a:r>
            <a:r>
              <a:rPr lang="pt-BR" dirty="0"/>
              <a:t> </a:t>
            </a:r>
            <a:r>
              <a:rPr lang="pt-BR" dirty="0" err="1"/>
              <a:t>the</a:t>
            </a:r>
            <a:r>
              <a:rPr lang="pt-BR" dirty="0"/>
              <a:t> </a:t>
            </a:r>
            <a:r>
              <a:rPr lang="pt-BR" dirty="0" err="1"/>
              <a:t>card</a:t>
            </a:r>
            <a:r>
              <a:rPr lang="pt-BR" dirty="0"/>
              <a:t> </a:t>
            </a:r>
            <a:r>
              <a:rPr lang="pt-BR" dirty="0" err="1"/>
              <a:t>so</a:t>
            </a:r>
            <a:r>
              <a:rPr lang="pt-BR" dirty="0"/>
              <a:t> that both sides have at least one drop of blood </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85925" y="2314575"/>
            <a:ext cx="57721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023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VII </a:t>
            </a:r>
            <a:endParaRPr lang="fr-FR" dirty="0"/>
          </a:p>
        </p:txBody>
      </p:sp>
      <p:sp>
        <p:nvSpPr>
          <p:cNvPr id="3" name="Content Placeholder 2"/>
          <p:cNvSpPr>
            <a:spLocks noGrp="1"/>
          </p:cNvSpPr>
          <p:nvPr>
            <p:ph idx="1"/>
          </p:nvPr>
        </p:nvSpPr>
        <p:spPr>
          <a:xfrm>
            <a:off x="457200" y="1219200"/>
            <a:ext cx="8229600" cy="4525963"/>
          </a:xfrm>
        </p:spPr>
        <p:txBody>
          <a:bodyPr/>
          <a:lstStyle/>
          <a:p>
            <a:r>
              <a:rPr lang="pt-BR" dirty="0"/>
              <a:t>Start at the </a:t>
            </a:r>
            <a:r>
              <a:rPr lang="pt-BR" dirty="0" err="1"/>
              <a:t>extremities</a:t>
            </a:r>
            <a:r>
              <a:rPr lang="pt-BR" dirty="0"/>
              <a:t> </a:t>
            </a:r>
            <a:r>
              <a:rPr lang="pt-BR" dirty="0" err="1"/>
              <a:t>of</a:t>
            </a:r>
            <a:r>
              <a:rPr lang="pt-BR" dirty="0"/>
              <a:t> </a:t>
            </a:r>
            <a:r>
              <a:rPr lang="pt-BR" dirty="0" err="1"/>
              <a:t>the</a:t>
            </a:r>
            <a:r>
              <a:rPr lang="pt-BR" dirty="0"/>
              <a:t> </a:t>
            </a:r>
            <a:r>
              <a:rPr lang="pt-BR" dirty="0" err="1"/>
              <a:t>card</a:t>
            </a:r>
            <a:r>
              <a:rPr lang="pt-BR" dirty="0"/>
              <a:t> </a:t>
            </a:r>
            <a:r>
              <a:rPr lang="pt-BR" dirty="0" err="1"/>
              <a:t>so</a:t>
            </a:r>
            <a:r>
              <a:rPr lang="pt-BR" dirty="0"/>
              <a:t> that both sides have at least one drop of blood </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85925" y="2314575"/>
            <a:ext cx="57721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0574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1701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VIII </a:t>
            </a:r>
            <a:endParaRPr lang="fr-FR" dirty="0"/>
          </a:p>
        </p:txBody>
      </p:sp>
      <p:sp>
        <p:nvSpPr>
          <p:cNvPr id="3" name="Content Placeholder 2"/>
          <p:cNvSpPr>
            <a:spLocks noGrp="1"/>
          </p:cNvSpPr>
          <p:nvPr>
            <p:ph idx="1"/>
          </p:nvPr>
        </p:nvSpPr>
        <p:spPr>
          <a:xfrm>
            <a:off x="457200" y="1219200"/>
            <a:ext cx="8229600" cy="4525963"/>
          </a:xfrm>
        </p:spPr>
        <p:txBody>
          <a:bodyPr/>
          <a:lstStyle/>
          <a:p>
            <a:r>
              <a:rPr lang="pt-BR" dirty="0"/>
              <a:t>Start at the </a:t>
            </a:r>
            <a:r>
              <a:rPr lang="pt-BR" dirty="0" err="1"/>
              <a:t>extremities</a:t>
            </a:r>
            <a:r>
              <a:rPr lang="pt-BR" dirty="0"/>
              <a:t> </a:t>
            </a:r>
            <a:r>
              <a:rPr lang="pt-BR" dirty="0" err="1"/>
              <a:t>of</a:t>
            </a:r>
            <a:r>
              <a:rPr lang="pt-BR" dirty="0"/>
              <a:t> </a:t>
            </a:r>
            <a:r>
              <a:rPr lang="pt-BR" dirty="0" err="1"/>
              <a:t>the</a:t>
            </a:r>
            <a:r>
              <a:rPr lang="pt-BR" dirty="0"/>
              <a:t> </a:t>
            </a:r>
            <a:r>
              <a:rPr lang="pt-BR" dirty="0" err="1"/>
              <a:t>card</a:t>
            </a:r>
            <a:r>
              <a:rPr lang="pt-BR" dirty="0"/>
              <a:t> </a:t>
            </a:r>
            <a:r>
              <a:rPr lang="pt-BR" dirty="0" err="1"/>
              <a:t>so</a:t>
            </a:r>
            <a:r>
              <a:rPr lang="pt-BR" dirty="0"/>
              <a:t> that both sides have at least one drop of blood </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85925" y="2314575"/>
            <a:ext cx="57721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0574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Oval 5"/>
          <p:cNvSpPr/>
          <p:nvPr/>
        </p:nvSpPr>
        <p:spPr>
          <a:xfrm>
            <a:off x="6248400" y="2902998"/>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0934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IX </a:t>
            </a:r>
            <a:endParaRPr lang="fr-FR" dirty="0"/>
          </a:p>
        </p:txBody>
      </p:sp>
      <p:sp>
        <p:nvSpPr>
          <p:cNvPr id="3" name="Content Placeholder 2"/>
          <p:cNvSpPr>
            <a:spLocks noGrp="1"/>
          </p:cNvSpPr>
          <p:nvPr>
            <p:ph idx="1"/>
          </p:nvPr>
        </p:nvSpPr>
        <p:spPr>
          <a:xfrm>
            <a:off x="457200" y="1219200"/>
            <a:ext cx="8229600" cy="4525963"/>
          </a:xfrm>
        </p:spPr>
        <p:txBody>
          <a:bodyPr/>
          <a:lstStyle/>
          <a:p>
            <a:r>
              <a:rPr lang="pt-BR" dirty="0"/>
              <a:t>Start at the </a:t>
            </a:r>
            <a:r>
              <a:rPr lang="pt-BR" dirty="0" err="1"/>
              <a:t>extremities</a:t>
            </a:r>
            <a:r>
              <a:rPr lang="pt-BR" dirty="0"/>
              <a:t> </a:t>
            </a:r>
            <a:r>
              <a:rPr lang="pt-BR" dirty="0" err="1"/>
              <a:t>of</a:t>
            </a:r>
            <a:r>
              <a:rPr lang="pt-BR" dirty="0"/>
              <a:t> </a:t>
            </a:r>
            <a:r>
              <a:rPr lang="pt-BR" dirty="0" err="1"/>
              <a:t>the</a:t>
            </a:r>
            <a:r>
              <a:rPr lang="pt-BR" dirty="0"/>
              <a:t> </a:t>
            </a:r>
            <a:r>
              <a:rPr lang="pt-BR" dirty="0" err="1"/>
              <a:t>card</a:t>
            </a:r>
            <a:r>
              <a:rPr lang="pt-BR" dirty="0"/>
              <a:t> </a:t>
            </a:r>
            <a:r>
              <a:rPr lang="pt-BR" dirty="0" err="1"/>
              <a:t>so</a:t>
            </a:r>
            <a:r>
              <a:rPr lang="pt-BR" dirty="0"/>
              <a:t> that both sides have at least one drop of blood </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85925" y="2314575"/>
            <a:ext cx="57721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0574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Oval 5"/>
          <p:cNvSpPr/>
          <p:nvPr/>
        </p:nvSpPr>
        <p:spPr>
          <a:xfrm>
            <a:off x="6248400" y="2902998"/>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 name="Oval 6"/>
          <p:cNvSpPr/>
          <p:nvPr/>
        </p:nvSpPr>
        <p:spPr>
          <a:xfrm>
            <a:off x="31242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547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X </a:t>
            </a:r>
            <a:endParaRPr lang="fr-FR" dirty="0"/>
          </a:p>
        </p:txBody>
      </p:sp>
      <p:sp>
        <p:nvSpPr>
          <p:cNvPr id="3" name="Content Placeholder 2"/>
          <p:cNvSpPr>
            <a:spLocks noGrp="1"/>
          </p:cNvSpPr>
          <p:nvPr>
            <p:ph idx="1"/>
          </p:nvPr>
        </p:nvSpPr>
        <p:spPr>
          <a:xfrm>
            <a:off x="457200" y="1219200"/>
            <a:ext cx="8229600" cy="4525963"/>
          </a:xfrm>
        </p:spPr>
        <p:txBody>
          <a:bodyPr/>
          <a:lstStyle/>
          <a:p>
            <a:r>
              <a:rPr lang="pt-BR" dirty="0"/>
              <a:t>Start at </a:t>
            </a:r>
            <a:r>
              <a:rPr lang="pt-BR" dirty="0" err="1"/>
              <a:t>the</a:t>
            </a:r>
            <a:r>
              <a:rPr lang="pt-BR" dirty="0"/>
              <a:t> </a:t>
            </a:r>
            <a:r>
              <a:rPr lang="pt-BR" dirty="0" err="1"/>
              <a:t>extremities</a:t>
            </a:r>
            <a:r>
              <a:rPr lang="pt-BR" dirty="0"/>
              <a:t> </a:t>
            </a:r>
            <a:r>
              <a:rPr lang="pt-BR" dirty="0" err="1"/>
              <a:t>of</a:t>
            </a:r>
            <a:r>
              <a:rPr lang="pt-BR" dirty="0"/>
              <a:t> </a:t>
            </a:r>
            <a:r>
              <a:rPr lang="pt-BR" dirty="0" err="1"/>
              <a:t>the</a:t>
            </a:r>
            <a:r>
              <a:rPr lang="pt-BR" dirty="0"/>
              <a:t> </a:t>
            </a:r>
            <a:r>
              <a:rPr lang="pt-BR" dirty="0" err="1"/>
              <a:t>card</a:t>
            </a:r>
            <a:r>
              <a:rPr lang="pt-BR" dirty="0"/>
              <a:t> so that both sides have at least one drop of blood </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85925" y="2314575"/>
            <a:ext cx="57721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0574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Oval 5"/>
          <p:cNvSpPr/>
          <p:nvPr/>
        </p:nvSpPr>
        <p:spPr>
          <a:xfrm>
            <a:off x="6248400" y="2902998"/>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 name="Oval 6"/>
          <p:cNvSpPr/>
          <p:nvPr/>
        </p:nvSpPr>
        <p:spPr>
          <a:xfrm>
            <a:off x="31242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 name="Oval 7"/>
          <p:cNvSpPr/>
          <p:nvPr/>
        </p:nvSpPr>
        <p:spPr>
          <a:xfrm>
            <a:off x="5181600" y="2895600"/>
            <a:ext cx="838200" cy="76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657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pt-PT" sz="4000" b="1" dirty="0" err="1"/>
              <a:t>Finger</a:t>
            </a:r>
            <a:r>
              <a:rPr lang="pt-PT" sz="4000" b="1" dirty="0"/>
              <a:t> </a:t>
            </a:r>
            <a:r>
              <a:rPr lang="pt-PT" sz="4000" b="1" dirty="0" err="1"/>
              <a:t>Prick</a:t>
            </a:r>
            <a:endParaRPr lang="pt-PT" sz="4000" b="1" dirty="0"/>
          </a:p>
        </p:txBody>
      </p:sp>
      <p:sp>
        <p:nvSpPr>
          <p:cNvPr id="10243" name="Rectangle 3"/>
          <p:cNvSpPr>
            <a:spLocks noGrp="1" noChangeArrowheads="1"/>
          </p:cNvSpPr>
          <p:nvPr>
            <p:ph type="body" idx="1"/>
          </p:nvPr>
        </p:nvSpPr>
        <p:spPr/>
        <p:txBody>
          <a:bodyPr/>
          <a:lstStyle/>
          <a:p>
            <a:pPr marL="0" indent="0" eaLnBrk="1" hangingPunct="1">
              <a:buNone/>
            </a:pPr>
            <a:r>
              <a:rPr lang="pt-PT" dirty="0"/>
              <a:t>4. Hold the finger firmly</a:t>
            </a:r>
          </a:p>
          <a:p>
            <a:pPr marL="0" indent="0" eaLnBrk="1" hangingPunct="1">
              <a:buNone/>
            </a:pPr>
            <a:r>
              <a:rPr lang="pt-PT" dirty="0"/>
              <a:t>5. Press the lancet on the finger</a:t>
            </a:r>
          </a:p>
        </p:txBody>
      </p:sp>
      <p:pic>
        <p:nvPicPr>
          <p:cNvPr id="2" name="Picture 1"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8400" y="3419475"/>
            <a:ext cx="4054191" cy="2667231"/>
          </a:xfrm>
          <a:prstGeom prst="rect">
            <a:avLst/>
          </a:prstGeom>
        </p:spPr>
      </p:pic>
    </p:spTree>
    <p:extLst>
      <p:ext uri="{BB962C8B-B14F-4D97-AF65-F5344CB8AC3E}">
        <p14:creationId xmlns:p14="http://schemas.microsoft.com/office/powerpoint/2010/main" val="4199094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XI </a:t>
            </a:r>
            <a:endParaRPr lang="fr-FR" dirty="0"/>
          </a:p>
        </p:txBody>
      </p:sp>
      <p:sp>
        <p:nvSpPr>
          <p:cNvPr id="3" name="Content Placeholder 2"/>
          <p:cNvSpPr>
            <a:spLocks noGrp="1"/>
          </p:cNvSpPr>
          <p:nvPr>
            <p:ph idx="1"/>
          </p:nvPr>
        </p:nvSpPr>
        <p:spPr/>
        <p:txBody>
          <a:bodyPr>
            <a:normAutofit lnSpcReduction="10000"/>
          </a:bodyPr>
          <a:lstStyle/>
          <a:p>
            <a:pPr lvl="0"/>
            <a:r>
              <a:rPr lang="pt-PT" dirty="0"/>
              <a:t>Let the 903 card dry</a:t>
            </a:r>
            <a:r>
              <a:rPr lang="en-US" dirty="0"/>
              <a:t>:</a:t>
            </a:r>
          </a:p>
          <a:p>
            <a:pPr lvl="1"/>
            <a:r>
              <a:rPr lang="pt-PT" dirty="0"/>
              <a:t>Away from direct sunlight</a:t>
            </a:r>
          </a:p>
          <a:p>
            <a:pPr lvl="1"/>
            <a:r>
              <a:rPr lang="pt-PT" dirty="0"/>
              <a:t>in a clean place</a:t>
            </a:r>
          </a:p>
          <a:p>
            <a:pPr lvl="1"/>
            <a:r>
              <a:rPr lang="pt-PT" dirty="0"/>
              <a:t>well ventilated </a:t>
            </a:r>
            <a:r>
              <a:rPr lang="pt-PT" dirty="0" err="1"/>
              <a:t>and</a:t>
            </a:r>
            <a:r>
              <a:rPr lang="pt-PT" dirty="0"/>
              <a:t> </a:t>
            </a:r>
            <a:r>
              <a:rPr lang="pt-PT" dirty="0" err="1"/>
              <a:t>dry</a:t>
            </a:r>
            <a:r>
              <a:rPr lang="pt-PT" dirty="0"/>
              <a:t> </a:t>
            </a:r>
            <a:r>
              <a:rPr lang="pt-PT" dirty="0" err="1"/>
              <a:t>area</a:t>
            </a:r>
            <a:endParaRPr lang="pt-PT" dirty="0"/>
          </a:p>
          <a:p>
            <a:pPr lvl="1"/>
            <a:r>
              <a:rPr lang="pt-PT" dirty="0"/>
              <a:t>protected against rodents and insects</a:t>
            </a:r>
          </a:p>
          <a:p>
            <a:pPr lvl="0"/>
            <a:r>
              <a:rPr lang="pt-PT" dirty="0"/>
              <a:t>Place the 903 </a:t>
            </a:r>
            <a:r>
              <a:rPr lang="pt-PT" dirty="0" err="1"/>
              <a:t>card</a:t>
            </a:r>
            <a:r>
              <a:rPr lang="pt-PT" dirty="0"/>
              <a:t> </a:t>
            </a:r>
            <a:r>
              <a:rPr lang="pt-PT" dirty="0" err="1"/>
              <a:t>on</a:t>
            </a:r>
            <a:r>
              <a:rPr lang="pt-PT" dirty="0"/>
              <a:t> a </a:t>
            </a:r>
            <a:r>
              <a:rPr lang="pt-PT" dirty="0" err="1"/>
              <a:t>bench</a:t>
            </a:r>
            <a:endParaRPr lang="pt-PT" dirty="0"/>
          </a:p>
          <a:p>
            <a:pPr lvl="1"/>
            <a:r>
              <a:rPr lang="pt-PT" dirty="0"/>
              <a:t>for at least </a:t>
            </a:r>
            <a:r>
              <a:rPr lang="pt-PT" b="1" dirty="0"/>
              <a:t>4 hours </a:t>
            </a:r>
            <a:r>
              <a:rPr lang="pt-PT" dirty="0"/>
              <a:t>until the drops of blood have completely dried</a:t>
            </a:r>
          </a:p>
          <a:p>
            <a:pPr lvl="1"/>
            <a:r>
              <a:rPr lang="pt-PT" dirty="0"/>
              <a:t>but not &gt; </a:t>
            </a:r>
            <a:r>
              <a:rPr lang="pt-PT" b="1" dirty="0"/>
              <a:t>24 hours </a:t>
            </a:r>
            <a:r>
              <a:rPr lang="pt-PT" dirty="0"/>
              <a:t>at room temperature </a:t>
            </a:r>
            <a:endParaRPr lang="en-US" dirty="0"/>
          </a:p>
          <a:p>
            <a:endParaRPr lang="fr-FR" dirty="0"/>
          </a:p>
        </p:txBody>
      </p:sp>
    </p:spTree>
    <p:extLst>
      <p:ext uri="{BB962C8B-B14F-4D97-AF65-F5344CB8AC3E}">
        <p14:creationId xmlns:p14="http://schemas.microsoft.com/office/powerpoint/2010/main" val="3251116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XII </a:t>
            </a:r>
            <a:endParaRPr lang="fr-FR" dirty="0"/>
          </a:p>
        </p:txBody>
      </p:sp>
      <p:sp>
        <p:nvSpPr>
          <p:cNvPr id="3" name="Content Placeholder 2"/>
          <p:cNvSpPr>
            <a:spLocks noGrp="1"/>
          </p:cNvSpPr>
          <p:nvPr>
            <p:ph idx="1"/>
          </p:nvPr>
        </p:nvSpPr>
        <p:spPr/>
        <p:txBody>
          <a:bodyPr vert="horz" lIns="91440" tIns="45720" rIns="91440" bIns="45720" rtlCol="0" anchor="t">
            <a:normAutofit/>
          </a:bodyPr>
          <a:lstStyle/>
          <a:p>
            <a:pPr marL="0" lvl="0" indent="0">
              <a:buNone/>
            </a:pPr>
            <a:r>
              <a:rPr lang="pt-PT" dirty="0"/>
              <a:t>When dry</a:t>
            </a:r>
          </a:p>
          <a:p>
            <a:r>
              <a:rPr lang="pt-PT" dirty="0"/>
              <a:t>cut </a:t>
            </a:r>
            <a:r>
              <a:rPr lang="pt-PT" dirty="0" err="1"/>
              <a:t>the</a:t>
            </a:r>
            <a:r>
              <a:rPr lang="pt-PT" dirty="0"/>
              <a:t> </a:t>
            </a:r>
            <a:r>
              <a:rPr lang="pt-PT" dirty="0" err="1"/>
              <a:t>card</a:t>
            </a:r>
            <a:r>
              <a:rPr lang="pt-PT" dirty="0"/>
              <a:t> in </a:t>
            </a:r>
            <a:r>
              <a:rPr lang="pt-PT" dirty="0" err="1"/>
              <a:t>half</a:t>
            </a:r>
            <a:r>
              <a:rPr lang="pt-PT" dirty="0"/>
              <a:t> </a:t>
            </a:r>
            <a:r>
              <a:rPr lang="pt-PT" dirty="0" err="1"/>
              <a:t>with</a:t>
            </a:r>
            <a:r>
              <a:rPr lang="pt-PT" dirty="0"/>
              <a:t> </a:t>
            </a:r>
            <a:r>
              <a:rPr lang="pt-PT" dirty="0" err="1"/>
              <a:t>clean</a:t>
            </a:r>
            <a:r>
              <a:rPr lang="pt-PT" dirty="0"/>
              <a:t> </a:t>
            </a:r>
            <a:r>
              <a:rPr lang="pt-PT" dirty="0" err="1"/>
              <a:t>scissors</a:t>
            </a:r>
            <a:r>
              <a:rPr lang="pt-PT" dirty="0"/>
              <a:t> (</a:t>
            </a:r>
            <a:r>
              <a:rPr lang="pt-PT" dirty="0" err="1"/>
              <a:t>sterilize</a:t>
            </a:r>
            <a:r>
              <a:rPr lang="pt-PT" dirty="0"/>
              <a:t> </a:t>
            </a:r>
            <a:r>
              <a:rPr lang="pt-PT" dirty="0" err="1"/>
              <a:t>using</a:t>
            </a:r>
            <a:r>
              <a:rPr lang="pt-PT" dirty="0"/>
              <a:t> </a:t>
            </a:r>
            <a:r>
              <a:rPr lang="pt-PT" dirty="0" err="1"/>
              <a:t>an</a:t>
            </a:r>
            <a:r>
              <a:rPr lang="pt-PT" dirty="0"/>
              <a:t> </a:t>
            </a:r>
            <a:r>
              <a:rPr lang="pt-PT" dirty="0" err="1"/>
              <a:t>alcohol</a:t>
            </a:r>
            <a:r>
              <a:rPr lang="pt-PT" dirty="0"/>
              <a:t> </a:t>
            </a:r>
            <a:r>
              <a:rPr lang="pt-PT" dirty="0" err="1"/>
              <a:t>swab</a:t>
            </a:r>
            <a:r>
              <a:rPr lang="pt-PT" dirty="0"/>
              <a:t>)</a:t>
            </a:r>
          </a:p>
          <a:p>
            <a:pPr lvl="0"/>
            <a:r>
              <a:rPr lang="pt-PT" dirty="0"/>
              <a:t>make sure that </a:t>
            </a:r>
            <a:r>
              <a:rPr lang="pt-PT" dirty="0" err="1"/>
              <a:t>both</a:t>
            </a:r>
            <a:r>
              <a:rPr lang="pt-PT" dirty="0"/>
              <a:t> cut </a:t>
            </a:r>
            <a:r>
              <a:rPr lang="pt-PT" dirty="0" err="1"/>
              <a:t>halves</a:t>
            </a:r>
            <a:r>
              <a:rPr lang="pt-PT" dirty="0"/>
              <a:t> </a:t>
            </a:r>
            <a:r>
              <a:rPr lang="pt-PT" dirty="0" err="1"/>
              <a:t>of</a:t>
            </a:r>
            <a:r>
              <a:rPr lang="pt-PT" dirty="0"/>
              <a:t> </a:t>
            </a:r>
            <a:r>
              <a:rPr lang="pt-PT" dirty="0" err="1"/>
              <a:t>the</a:t>
            </a:r>
            <a:r>
              <a:rPr lang="pt-PT" dirty="0"/>
              <a:t> 903 </a:t>
            </a:r>
            <a:r>
              <a:rPr lang="pt-PT" dirty="0" err="1"/>
              <a:t>card</a:t>
            </a:r>
            <a:r>
              <a:rPr lang="pt-PT" dirty="0"/>
              <a:t> </a:t>
            </a:r>
            <a:r>
              <a:rPr lang="pt-PT" dirty="0" err="1"/>
              <a:t>contain</a:t>
            </a:r>
            <a:r>
              <a:rPr lang="pt-PT" dirty="0"/>
              <a:t> </a:t>
            </a:r>
            <a:r>
              <a:rPr lang="pt-PT" dirty="0" err="1"/>
              <a:t>the</a:t>
            </a:r>
            <a:r>
              <a:rPr lang="pt-PT" dirty="0"/>
              <a:t> child's identification number and date. </a:t>
            </a:r>
            <a:endParaRPr lang="en-US" dirty="0"/>
          </a:p>
          <a:p>
            <a:endParaRPr lang="fr-FR" dirty="0"/>
          </a:p>
        </p:txBody>
      </p:sp>
    </p:spTree>
    <p:extLst>
      <p:ext uri="{BB962C8B-B14F-4D97-AF65-F5344CB8AC3E}">
        <p14:creationId xmlns:p14="http://schemas.microsoft.com/office/powerpoint/2010/main" val="588631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XIII </a:t>
            </a:r>
            <a:endParaRPr lang="fr-FR" dirty="0"/>
          </a:p>
        </p:txBody>
      </p:sp>
      <p:sp>
        <p:nvSpPr>
          <p:cNvPr id="3" name="Content Placeholder 2"/>
          <p:cNvSpPr>
            <a:spLocks noGrp="1"/>
          </p:cNvSpPr>
          <p:nvPr>
            <p:ph idx="1"/>
          </p:nvPr>
        </p:nvSpPr>
        <p:spPr/>
        <p:txBody>
          <a:bodyPr>
            <a:normAutofit/>
          </a:bodyPr>
          <a:lstStyle/>
          <a:p>
            <a:pPr lvl="0"/>
            <a:r>
              <a:rPr lang="pt-PT" dirty="0"/>
              <a:t>Close the cover of the two halves of </a:t>
            </a:r>
            <a:r>
              <a:rPr lang="pt-PT" dirty="0" err="1"/>
              <a:t>the</a:t>
            </a:r>
            <a:r>
              <a:rPr lang="pt-PT" dirty="0"/>
              <a:t> 903 </a:t>
            </a:r>
            <a:r>
              <a:rPr lang="pt-PT" dirty="0" err="1"/>
              <a:t>card</a:t>
            </a:r>
            <a:endParaRPr lang="pt-PT" dirty="0"/>
          </a:p>
          <a:p>
            <a:pPr lvl="0"/>
            <a:r>
              <a:rPr lang="pt-PT" dirty="0" err="1"/>
              <a:t>place</a:t>
            </a:r>
            <a:r>
              <a:rPr lang="pt-PT" dirty="0"/>
              <a:t> each one in an individual Ziploc bag </a:t>
            </a:r>
          </a:p>
          <a:p>
            <a:pPr lvl="0"/>
            <a:r>
              <a:rPr lang="pt-PT" dirty="0"/>
              <a:t>place a desiccant packet inside each bag </a:t>
            </a:r>
            <a:r>
              <a:rPr lang="pt-PT" dirty="0" err="1"/>
              <a:t>and</a:t>
            </a:r>
            <a:r>
              <a:rPr lang="pt-PT" dirty="0"/>
              <a:t> </a:t>
            </a:r>
            <a:r>
              <a:rPr lang="pt-PT" dirty="0" err="1"/>
              <a:t>seal</a:t>
            </a:r>
            <a:r>
              <a:rPr lang="pt-PT" dirty="0"/>
              <a:t> </a:t>
            </a:r>
            <a:endParaRPr lang="en-US" dirty="0"/>
          </a:p>
          <a:p>
            <a:endParaRPr lang="fr-FR" dirty="0"/>
          </a:p>
        </p:txBody>
      </p:sp>
    </p:spTree>
    <p:extLst>
      <p:ext uri="{BB962C8B-B14F-4D97-AF65-F5344CB8AC3E}">
        <p14:creationId xmlns:p14="http://schemas.microsoft.com/office/powerpoint/2010/main" val="469788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Filter Paper XIII </a:t>
            </a:r>
            <a:endParaRPr lang="fr-FR" dirty="0"/>
          </a:p>
        </p:txBody>
      </p:sp>
      <p:sp>
        <p:nvSpPr>
          <p:cNvPr id="3" name="Content Placeholder 2"/>
          <p:cNvSpPr>
            <a:spLocks noGrp="1"/>
          </p:cNvSpPr>
          <p:nvPr>
            <p:ph idx="1"/>
          </p:nvPr>
        </p:nvSpPr>
        <p:spPr/>
        <p:txBody>
          <a:bodyPr>
            <a:normAutofit fontScale="92500" lnSpcReduction="10000"/>
          </a:bodyPr>
          <a:lstStyle/>
          <a:p>
            <a:pPr lvl="0"/>
            <a:r>
              <a:rPr lang="pt-PT" dirty="0" err="1"/>
              <a:t>The</a:t>
            </a:r>
            <a:r>
              <a:rPr lang="pt-PT" dirty="0"/>
              <a:t> </a:t>
            </a:r>
            <a:r>
              <a:rPr lang="pt-PT" dirty="0" err="1"/>
              <a:t>sealed</a:t>
            </a:r>
            <a:r>
              <a:rPr lang="pt-PT" dirty="0"/>
              <a:t> </a:t>
            </a:r>
            <a:r>
              <a:rPr lang="pt-PT" dirty="0" err="1"/>
              <a:t>and</a:t>
            </a:r>
            <a:r>
              <a:rPr lang="pt-PT" dirty="0"/>
              <a:t> </a:t>
            </a:r>
            <a:r>
              <a:rPr lang="pt-PT" dirty="0" err="1"/>
              <a:t>dry</a:t>
            </a:r>
            <a:r>
              <a:rPr lang="pt-PT" dirty="0"/>
              <a:t> 903 </a:t>
            </a:r>
            <a:r>
              <a:rPr lang="pt-PT" dirty="0" err="1"/>
              <a:t>protein</a:t>
            </a:r>
            <a:r>
              <a:rPr lang="pt-PT" dirty="0"/>
              <a:t> </a:t>
            </a:r>
            <a:r>
              <a:rPr lang="pt-PT" dirty="0" err="1"/>
              <a:t>saver</a:t>
            </a:r>
            <a:r>
              <a:rPr lang="pt-PT" dirty="0"/>
              <a:t> </a:t>
            </a:r>
            <a:r>
              <a:rPr lang="pt-PT" dirty="0" err="1"/>
              <a:t>card</a:t>
            </a:r>
            <a:r>
              <a:rPr lang="pt-PT" dirty="0"/>
              <a:t> can be stored at room temperature (if the room temperature does not exceed 30 °C) for up to 3 weeks. </a:t>
            </a:r>
          </a:p>
          <a:p>
            <a:pPr lvl="0"/>
            <a:r>
              <a:rPr lang="pt-PT" dirty="0"/>
              <a:t>Afterwards, the closed and </a:t>
            </a:r>
            <a:r>
              <a:rPr lang="pt-PT" dirty="0" err="1"/>
              <a:t>dried</a:t>
            </a:r>
            <a:r>
              <a:rPr lang="pt-PT" dirty="0"/>
              <a:t> 903 </a:t>
            </a:r>
            <a:r>
              <a:rPr lang="pt-PT" dirty="0" err="1"/>
              <a:t>cards</a:t>
            </a:r>
            <a:r>
              <a:rPr lang="pt-PT" dirty="0"/>
              <a:t> can be stored at 4 °C for a period not exceeding 4 months. </a:t>
            </a:r>
          </a:p>
          <a:p>
            <a:pPr lvl="0"/>
            <a:r>
              <a:rPr lang="pt-PT" dirty="0"/>
              <a:t>For long-term storage, cards should be stored in the freezer at -70 °C for the first 3 weeks after sample collection. </a:t>
            </a:r>
            <a:endParaRPr lang="en-US" dirty="0"/>
          </a:p>
          <a:p>
            <a:endParaRPr lang="fr-FR" dirty="0"/>
          </a:p>
        </p:txBody>
      </p:sp>
    </p:spTree>
    <p:extLst>
      <p:ext uri="{BB962C8B-B14F-4D97-AF65-F5344CB8AC3E}">
        <p14:creationId xmlns:p14="http://schemas.microsoft.com/office/powerpoint/2010/main" val="2567330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sz="3600" dirty="0"/>
              <a:t>Examples of Poor Quality Samples </a:t>
            </a:r>
            <a:endParaRPr lang="fr-FR" sz="3600" dirty="0"/>
          </a:p>
        </p:txBody>
      </p:sp>
      <p:pic>
        <p:nvPicPr>
          <p:cNvPr id="4" name="Content Placeholder 3"/>
          <p:cNvPicPr>
            <a:picLocks noGrp="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57200" y="1600200"/>
            <a:ext cx="3457829" cy="4525963"/>
          </a:xfrm>
          <a:prstGeom prst="rect">
            <a:avLst/>
          </a:prstGeom>
          <a:noFill/>
        </p:spPr>
      </p:pic>
      <p:sp>
        <p:nvSpPr>
          <p:cNvPr id="5" name="TextBox 4"/>
          <p:cNvSpPr txBox="1"/>
          <p:nvPr/>
        </p:nvSpPr>
        <p:spPr>
          <a:xfrm>
            <a:off x="4343400" y="1447800"/>
            <a:ext cx="4419600" cy="5078313"/>
          </a:xfrm>
          <a:prstGeom prst="rect">
            <a:avLst/>
          </a:prstGeom>
          <a:noFill/>
        </p:spPr>
        <p:txBody>
          <a:bodyPr wrap="square" rtlCol="0">
            <a:spAutoFit/>
          </a:bodyPr>
          <a:lstStyle/>
          <a:p>
            <a:pPr lvl="0" fontAlgn="t"/>
            <a:r>
              <a:rPr lang="pt-PT" dirty="0"/>
              <a:t>A. Insufficient quantity of blood </a:t>
            </a:r>
            <a:endParaRPr lang="en-US" dirty="0"/>
          </a:p>
          <a:p>
            <a:pPr fontAlgn="t"/>
            <a:r>
              <a:rPr lang="fr-FR" dirty="0"/>
              <a:t> </a:t>
            </a:r>
            <a:endParaRPr lang="en-US" dirty="0"/>
          </a:p>
          <a:p>
            <a:pPr fontAlgn="t"/>
            <a:r>
              <a:rPr lang="fr-FR" dirty="0"/>
              <a:t> </a:t>
            </a:r>
            <a:endParaRPr lang="en-US" dirty="0"/>
          </a:p>
          <a:p>
            <a:pPr lvl="0" fontAlgn="t"/>
            <a:r>
              <a:rPr lang="pt-PT" dirty="0"/>
              <a:t>B. Too much blood </a:t>
            </a:r>
            <a:endParaRPr lang="en-US" dirty="0"/>
          </a:p>
          <a:p>
            <a:pPr fontAlgn="t"/>
            <a:r>
              <a:rPr lang="fr-FR" dirty="0"/>
              <a:t> </a:t>
            </a:r>
            <a:endParaRPr lang="en-US" dirty="0"/>
          </a:p>
          <a:p>
            <a:pPr fontAlgn="t"/>
            <a:r>
              <a:rPr lang="fr-FR" dirty="0"/>
              <a:t> </a:t>
            </a:r>
            <a:endParaRPr lang="en-US" dirty="0"/>
          </a:p>
          <a:p>
            <a:pPr lvl="0" fontAlgn="t"/>
            <a:r>
              <a:rPr lang="pt-PT" dirty="0"/>
              <a:t>C. Samples </a:t>
            </a:r>
            <a:r>
              <a:rPr lang="pt-PT" dirty="0" err="1"/>
              <a:t>that</a:t>
            </a:r>
            <a:r>
              <a:rPr lang="pt-PT" dirty="0"/>
              <a:t> </a:t>
            </a:r>
            <a:r>
              <a:rPr lang="pt-PT" dirty="0" err="1"/>
              <a:t>appear</a:t>
            </a:r>
            <a:r>
              <a:rPr lang="pt-PT" dirty="0"/>
              <a:t> coagulated or clumped </a:t>
            </a:r>
            <a:endParaRPr lang="en-US" dirty="0"/>
          </a:p>
          <a:p>
            <a:pPr fontAlgn="t"/>
            <a:r>
              <a:rPr lang="pt-PT" dirty="0"/>
              <a:t> </a:t>
            </a:r>
            <a:endParaRPr lang="en-US" dirty="0"/>
          </a:p>
          <a:p>
            <a:pPr fontAlgn="t"/>
            <a:r>
              <a:rPr lang="pt-PT" dirty="0"/>
              <a:t> D.Samples that appear diluted, discoloured or contaminated </a:t>
            </a:r>
            <a:endParaRPr lang="en-US" dirty="0"/>
          </a:p>
          <a:p>
            <a:pPr fontAlgn="t"/>
            <a:r>
              <a:rPr lang="pt-PT" dirty="0"/>
              <a:t> </a:t>
            </a:r>
            <a:endParaRPr lang="en-US" dirty="0"/>
          </a:p>
          <a:p>
            <a:pPr lvl="0" fontAlgn="t"/>
            <a:r>
              <a:rPr lang="pt-PT" dirty="0"/>
              <a:t>E. Samples with alcohol circles </a:t>
            </a:r>
            <a:endParaRPr lang="en-US" dirty="0"/>
          </a:p>
          <a:p>
            <a:r>
              <a:rPr lang="fr-FR" dirty="0"/>
              <a:t> </a:t>
            </a:r>
          </a:p>
          <a:p>
            <a:endParaRPr lang="en-US" dirty="0"/>
          </a:p>
          <a:p>
            <a:pPr lvl="0" fontAlgn="t"/>
            <a:r>
              <a:rPr lang="pt-PT" dirty="0"/>
              <a:t>F. Samples not dried before storage </a:t>
            </a:r>
            <a:endParaRPr lang="en-US" dirty="0"/>
          </a:p>
          <a:p>
            <a:endParaRPr lang="fr-FR" dirty="0"/>
          </a:p>
        </p:txBody>
      </p:sp>
    </p:spTree>
    <p:extLst>
      <p:ext uri="{BB962C8B-B14F-4D97-AF65-F5344CB8AC3E}">
        <p14:creationId xmlns:p14="http://schemas.microsoft.com/office/powerpoint/2010/main" val="61383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pt-PT" sz="4000" b="1" dirty="0" err="1"/>
              <a:t>Finger</a:t>
            </a:r>
            <a:r>
              <a:rPr lang="pt-PT" sz="4000" b="1" dirty="0"/>
              <a:t> </a:t>
            </a:r>
            <a:r>
              <a:rPr lang="pt-PT" sz="4000" b="1" dirty="0" err="1"/>
              <a:t>Prick</a:t>
            </a:r>
            <a:endParaRPr lang="pt-PT" sz="4000" b="1" dirty="0"/>
          </a:p>
        </p:txBody>
      </p:sp>
      <p:sp>
        <p:nvSpPr>
          <p:cNvPr id="10243" name="Rectangle 3"/>
          <p:cNvSpPr>
            <a:spLocks noGrp="1" noChangeArrowheads="1"/>
          </p:cNvSpPr>
          <p:nvPr>
            <p:ph type="body" idx="1"/>
          </p:nvPr>
        </p:nvSpPr>
        <p:spPr/>
        <p:txBody>
          <a:bodyPr/>
          <a:lstStyle/>
          <a:p>
            <a:pPr marL="0" indent="0" eaLnBrk="1" hangingPunct="1">
              <a:buNone/>
            </a:pPr>
            <a:r>
              <a:rPr lang="pt-PT" dirty="0"/>
              <a:t>6. Press lightly on the finger to get 1 drop</a:t>
            </a:r>
          </a:p>
          <a:p>
            <a:pPr marL="0" indent="0" eaLnBrk="1" hangingPunct="1">
              <a:buNone/>
            </a:pPr>
            <a:r>
              <a:rPr lang="pt-PT" dirty="0"/>
              <a:t>7. Wipe the 1st drop </a:t>
            </a:r>
            <a:r>
              <a:rPr lang="pt-PT" dirty="0" err="1"/>
              <a:t>from</a:t>
            </a:r>
            <a:r>
              <a:rPr lang="pt-PT" dirty="0"/>
              <a:t> </a:t>
            </a:r>
            <a:r>
              <a:rPr lang="pt-PT" dirty="0" err="1"/>
              <a:t>the</a:t>
            </a:r>
            <a:r>
              <a:rPr lang="pt-PT" dirty="0"/>
              <a:t> finger</a:t>
            </a:r>
          </a:p>
        </p:txBody>
      </p:sp>
      <p:pic>
        <p:nvPicPr>
          <p:cNvPr id="3" name="Picture 2"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38400" y="3569099"/>
            <a:ext cx="4122777" cy="2720576"/>
          </a:xfrm>
          <a:prstGeom prst="rect">
            <a:avLst/>
          </a:prstGeom>
        </p:spPr>
      </p:pic>
    </p:spTree>
    <p:extLst>
      <p:ext uri="{BB962C8B-B14F-4D97-AF65-F5344CB8AC3E}">
        <p14:creationId xmlns:p14="http://schemas.microsoft.com/office/powerpoint/2010/main" val="217964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pt-PT" sz="4000" b="1" dirty="0" err="1"/>
              <a:t>Finger</a:t>
            </a:r>
            <a:r>
              <a:rPr lang="pt-PT" sz="4000" b="1" dirty="0"/>
              <a:t> </a:t>
            </a:r>
            <a:r>
              <a:rPr lang="pt-PT" sz="4000" b="1" dirty="0" err="1"/>
              <a:t>Prick</a:t>
            </a:r>
            <a:endParaRPr lang="pt-PT" sz="4000" b="1" dirty="0"/>
          </a:p>
        </p:txBody>
      </p:sp>
      <p:sp>
        <p:nvSpPr>
          <p:cNvPr id="10243" name="Rectangle 3"/>
          <p:cNvSpPr>
            <a:spLocks noGrp="1" noChangeArrowheads="1"/>
          </p:cNvSpPr>
          <p:nvPr>
            <p:ph type="body" idx="1"/>
          </p:nvPr>
        </p:nvSpPr>
        <p:spPr/>
        <p:txBody>
          <a:bodyPr/>
          <a:lstStyle/>
          <a:p>
            <a:pPr marL="0" indent="0" eaLnBrk="1" hangingPunct="1">
              <a:buNone/>
            </a:pPr>
            <a:r>
              <a:rPr lang="pt-PT" dirty="0"/>
              <a:t>8. Prepare the microscope slide</a:t>
            </a:r>
          </a:p>
        </p:txBody>
      </p:sp>
      <p:pic>
        <p:nvPicPr>
          <p:cNvPr id="6" name="Content Placeholder 3"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7000" y="2514600"/>
            <a:ext cx="4426224" cy="2964168"/>
          </a:xfrm>
          <a:prstGeom prst="rect">
            <a:avLst/>
          </a:prstGeom>
        </p:spPr>
      </p:pic>
    </p:spTree>
    <p:extLst>
      <p:ext uri="{BB962C8B-B14F-4D97-AF65-F5344CB8AC3E}">
        <p14:creationId xmlns:p14="http://schemas.microsoft.com/office/powerpoint/2010/main" val="7901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pt-PT" sz="4000" b="1" dirty="0" err="1"/>
              <a:t>Finger</a:t>
            </a:r>
            <a:r>
              <a:rPr lang="pt-PT" sz="4000" b="1" dirty="0"/>
              <a:t> </a:t>
            </a:r>
            <a:r>
              <a:rPr lang="pt-PT" sz="4000" b="1" dirty="0" err="1"/>
              <a:t>Prick</a:t>
            </a:r>
            <a:endParaRPr lang="pt-PT" sz="4000" b="1" dirty="0"/>
          </a:p>
        </p:txBody>
      </p:sp>
      <p:sp>
        <p:nvSpPr>
          <p:cNvPr id="10243" name="Rectangle 3"/>
          <p:cNvSpPr>
            <a:spLocks noGrp="1" noChangeArrowheads="1"/>
          </p:cNvSpPr>
          <p:nvPr>
            <p:ph type="body" idx="1"/>
          </p:nvPr>
        </p:nvSpPr>
        <p:spPr/>
        <p:txBody>
          <a:bodyPr/>
          <a:lstStyle/>
          <a:p>
            <a:pPr marL="0" indent="0" eaLnBrk="1" hangingPunct="1">
              <a:buNone/>
            </a:pPr>
            <a:r>
              <a:rPr lang="pt-PT" dirty="0"/>
              <a:t>9. Prepare </a:t>
            </a:r>
            <a:r>
              <a:rPr lang="pt-PT" dirty="0" err="1"/>
              <a:t>the</a:t>
            </a:r>
            <a:r>
              <a:rPr lang="pt-PT" dirty="0"/>
              <a:t> </a:t>
            </a:r>
            <a:r>
              <a:rPr lang="pt-PT" dirty="0" err="1"/>
              <a:t>microcuvette</a:t>
            </a:r>
            <a:endParaRPr lang="pt-PT" dirty="0"/>
          </a:p>
        </p:txBody>
      </p:sp>
      <p:pic>
        <p:nvPicPr>
          <p:cNvPr id="2" name="Picture 1"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2200" y="2743200"/>
            <a:ext cx="4217877" cy="2953187"/>
          </a:xfrm>
          <a:prstGeom prst="rect">
            <a:avLst/>
          </a:prstGeom>
        </p:spPr>
      </p:pic>
    </p:spTree>
    <p:extLst>
      <p:ext uri="{BB962C8B-B14F-4D97-AF65-F5344CB8AC3E}">
        <p14:creationId xmlns:p14="http://schemas.microsoft.com/office/powerpoint/2010/main" val="3224315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AEF5C07ADB73498301CC970D1D48E6" ma:contentTypeVersion="16" ma:contentTypeDescription="Create a new document." ma:contentTypeScope="" ma:versionID="c9ca2e33be9d421ca64ab9a4f8f9c473">
  <xsd:schema xmlns:xsd="http://www.w3.org/2001/XMLSchema" xmlns:xs="http://www.w3.org/2001/XMLSchema" xmlns:p="http://schemas.microsoft.com/office/2006/metadata/properties" xmlns:ns2="49eab35a-5131-497c-951c-5e307e1a4d16" xmlns:ns3="95fd7547-aedc-4bed-86ba-343b1a9afdb9" targetNamespace="http://schemas.microsoft.com/office/2006/metadata/properties" ma:root="true" ma:fieldsID="1ea9cdc2a42fd5d9fbdc46a63e817292" ns2:_="" ns3:_="">
    <xsd:import namespace="49eab35a-5131-497c-951c-5e307e1a4d16"/>
    <xsd:import namespace="95fd7547-aedc-4bed-86ba-343b1a9afdb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eab35a-5131-497c-951c-5e307e1a4d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353dbe8-8260-4ccf-8219-3d2995e6fa1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5fd7547-aedc-4bed-86ba-343b1a9afdb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7b4381db-fc5c-4b49-ba1c-fd58123054b4}" ma:internalName="TaxCatchAll" ma:showField="CatchAllData" ma:web="95fd7547-aedc-4bed-86ba-343b1a9afd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9eab35a-5131-497c-951c-5e307e1a4d16">
      <Terms xmlns="http://schemas.microsoft.com/office/infopath/2007/PartnerControls"/>
    </lcf76f155ced4ddcb4097134ff3c332f>
    <TaxCatchAll xmlns="95fd7547-aedc-4bed-86ba-343b1a9afdb9" xsi:nil="true"/>
  </documentManagement>
</p:properties>
</file>

<file path=customXml/itemProps1.xml><?xml version="1.0" encoding="utf-8"?>
<ds:datastoreItem xmlns:ds="http://schemas.openxmlformats.org/officeDocument/2006/customXml" ds:itemID="{249F054F-2FCF-4A5D-8BE0-E1D6E40B25E7}"/>
</file>

<file path=customXml/itemProps2.xml><?xml version="1.0" encoding="utf-8"?>
<ds:datastoreItem xmlns:ds="http://schemas.openxmlformats.org/officeDocument/2006/customXml" ds:itemID="{1E74039E-32EC-406D-8DB9-A42759786DC7}">
  <ds:schemaRefs>
    <ds:schemaRef ds:uri="http://schemas.microsoft.com/sharepoint/v3/contenttype/forms"/>
  </ds:schemaRefs>
</ds:datastoreItem>
</file>

<file path=customXml/itemProps3.xml><?xml version="1.0" encoding="utf-8"?>
<ds:datastoreItem xmlns:ds="http://schemas.openxmlformats.org/officeDocument/2006/customXml" ds:itemID="{15D24252-6497-46D0-A4C1-D12C8BC94103}">
  <ds:schemaRefs>
    <ds:schemaRef ds:uri="http://schemas.microsoft.com/office/2006/metadata/properties"/>
    <ds:schemaRef ds:uri="http://schemas.microsoft.com/office/infopath/2007/PartnerControls"/>
    <ds:schemaRef ds:uri="49eab35a-5131-497c-951c-5e307e1a4d16"/>
    <ds:schemaRef ds:uri="95fd7547-aedc-4bed-86ba-343b1a9afdb9"/>
  </ds:schemaRefs>
</ds:datastoreItem>
</file>

<file path=docProps/app.xml><?xml version="1.0" encoding="utf-8"?>
<Properties xmlns="http://schemas.openxmlformats.org/officeDocument/2006/extended-properties" xmlns:vt="http://schemas.openxmlformats.org/officeDocument/2006/docPropsVTypes">
  <TotalTime>2739</TotalTime>
  <Words>1990</Words>
  <Application>Microsoft Office PowerPoint</Application>
  <PresentationFormat>On-screen Show (4:3)</PresentationFormat>
  <Paragraphs>289</Paragraphs>
  <Slides>64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Franklin Gothic Medium</vt:lpstr>
      <vt:lpstr>Office Theme</vt:lpstr>
      <vt:lpstr>Instructions for Presentation on Lab Procedures</vt:lpstr>
      <vt:lpstr>Procedures Laboratory </vt:lpstr>
      <vt:lpstr>DAILY ACTIVITIES</vt:lpstr>
      <vt:lpstr>Three Responsibilities </vt:lpstr>
      <vt:lpstr>Finger prick</vt:lpstr>
      <vt:lpstr>Finger Prick</vt:lpstr>
      <vt:lpstr>Finger Prick</vt:lpstr>
      <vt:lpstr>Finger Prick</vt:lpstr>
      <vt:lpstr>Finger Prick</vt:lpstr>
      <vt:lpstr>Finger Prick</vt:lpstr>
      <vt:lpstr>Finger Prick</vt:lpstr>
      <vt:lpstr>1: Microscopy </vt:lpstr>
      <vt:lpstr>Slide Preparation </vt:lpstr>
      <vt:lpstr>Labelling - Documentation </vt:lpstr>
      <vt:lpstr>Slide Identification</vt:lpstr>
      <vt:lpstr>Slide Preparation </vt:lpstr>
      <vt:lpstr> Preparation of Giemsa stain  10% or 3%</vt:lpstr>
      <vt:lpstr>Preparing the slide</vt:lpstr>
      <vt:lpstr>Stained Slides</vt:lpstr>
      <vt:lpstr>Reading</vt:lpstr>
      <vt:lpstr>Parasite count</vt:lpstr>
      <vt:lpstr>Parasite count</vt:lpstr>
      <vt:lpstr>FORMULA</vt:lpstr>
      <vt:lpstr>2 Readings</vt:lpstr>
      <vt:lpstr>Discordance - 3rd Reading </vt:lpstr>
      <vt:lpstr>Discordance - 3rd Reading </vt:lpstr>
      <vt:lpstr>Discordance - 3rd Reading </vt:lpstr>
      <vt:lpstr>Discordance - 3rd Reading </vt:lpstr>
      <vt:lpstr>Conservation of slides </vt:lpstr>
      <vt:lpstr>Continued</vt:lpstr>
      <vt:lpstr>Plasmodium sp</vt:lpstr>
      <vt:lpstr>Blood Smears</vt:lpstr>
      <vt:lpstr>Blood Smears</vt:lpstr>
      <vt:lpstr>Leukocytes</vt:lpstr>
      <vt:lpstr>Plasmodium vivax</vt:lpstr>
      <vt:lpstr>Plasmodium falciparum</vt:lpstr>
      <vt:lpstr>Plasmodium ovale</vt:lpstr>
      <vt:lpstr>PLASMODIUM  MALARIAE</vt:lpstr>
      <vt:lpstr>2: Haemoglobin </vt:lpstr>
      <vt:lpstr>HAEMOGLOBIN TEST OR HAEMATOCRIT</vt:lpstr>
      <vt:lpstr>Haemoglobin </vt:lpstr>
      <vt:lpstr>Haemoglobin I </vt:lpstr>
      <vt:lpstr>Haemoglobin II </vt:lpstr>
      <vt:lpstr>Hemoglobin III - the Hemocue machine </vt:lpstr>
      <vt:lpstr>Hemoglobin IV- the Hemocue machine </vt:lpstr>
      <vt:lpstr>Haemoglobin V - the Hemocue machine </vt:lpstr>
      <vt:lpstr>Haemoglobin - Notes </vt:lpstr>
      <vt:lpstr>Haemoglobin - Notes </vt:lpstr>
      <vt:lpstr>PowerPoint Presentation</vt:lpstr>
      <vt:lpstr>Filter Paper I </vt:lpstr>
      <vt:lpstr>Filter Paper II </vt:lpstr>
      <vt:lpstr>Filter Paper III </vt:lpstr>
      <vt:lpstr>Filter Paper IV </vt:lpstr>
      <vt:lpstr>Filter Paper V </vt:lpstr>
      <vt:lpstr>Filter Paper VI </vt:lpstr>
      <vt:lpstr>Filter Paper VII </vt:lpstr>
      <vt:lpstr>Filter Paper VIII </vt:lpstr>
      <vt:lpstr>Filter Paper IX </vt:lpstr>
      <vt:lpstr>Filter paper X </vt:lpstr>
      <vt:lpstr>Filter paper XI </vt:lpstr>
      <vt:lpstr>Filter Paper XII </vt:lpstr>
      <vt:lpstr>Filter Paper XIII </vt:lpstr>
      <vt:lpstr>Filter Paper XIII </vt:lpstr>
      <vt:lpstr>Examples of Poor Quality Samples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Triagem</dc:title>
  <dc:creator>Mathew</dc:creator>
  <cp:lastModifiedBy>Laird, Veronika (CDC/DDPHSIS/CGH/DPDM)</cp:lastModifiedBy>
  <cp:revision>231</cp:revision>
  <dcterms:created xsi:type="dcterms:W3CDTF">2006-08-16T00:00:00Z</dcterms:created>
  <dcterms:modified xsi:type="dcterms:W3CDTF">2023-05-31T13:44:52Z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f03ff0-41c5-4c41-b55e-fabb8fae94be_Enabled">
    <vt:lpwstr>true</vt:lpwstr>
  </property>
  <property fmtid="{D5CDD505-2E9C-101B-9397-08002B2CF9AE}" pid="3" name="MSIP_Label_8af03ff0-41c5-4c41-b55e-fabb8fae94be_SetDate">
    <vt:lpwstr>2021-09-14T19:07:55Z</vt:lpwstr>
  </property>
  <property fmtid="{D5CDD505-2E9C-101B-9397-08002B2CF9AE}" pid="4" name="MSIP_Label_8af03ff0-41c5-4c41-b55e-fabb8fae94be_Method">
    <vt:lpwstr>Privileged</vt:lpwstr>
  </property>
  <property fmtid="{D5CDD505-2E9C-101B-9397-08002B2CF9AE}" pid="5" name="MSIP_Label_8af03ff0-41c5-4c41-b55e-fabb8fae94be_Name">
    <vt:lpwstr>8af03ff0-41c5-4c41-b55e-fabb8fae94be</vt:lpwstr>
  </property>
  <property fmtid="{D5CDD505-2E9C-101B-9397-08002B2CF9AE}" pid="6" name="MSIP_Label_8af03ff0-41c5-4c41-b55e-fabb8fae94be_SiteId">
    <vt:lpwstr>9ce70869-60db-44fd-abe8-d2767077fc8f</vt:lpwstr>
  </property>
  <property fmtid="{D5CDD505-2E9C-101B-9397-08002B2CF9AE}" pid="7" name="MSIP_Label_8af03ff0-41c5-4c41-b55e-fabb8fae94be_ActionId">
    <vt:lpwstr>dfa3bf14-b799-4430-98b9-bd88a102c992</vt:lpwstr>
  </property>
  <property fmtid="{D5CDD505-2E9C-101B-9397-08002B2CF9AE}" pid="8" name="MSIP_Label_8af03ff0-41c5-4c41-b55e-fabb8fae94be_ContentBits">
    <vt:lpwstr>0</vt:lpwstr>
  </property>
  <property fmtid="{D5CDD505-2E9C-101B-9397-08002B2CF9AE}" pid="9" name="ContentTypeId">
    <vt:lpwstr>0x010100F9AEF5C07ADB73498301CC970D1D48E6</vt:lpwstr>
  </property>
  <property fmtid="{D5CDD505-2E9C-101B-9397-08002B2CF9AE}" pid="10" name="MediaServiceImageTags">
    <vt:lpwstr/>
  </property>
</Properties>
</file>